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3" r:id="rId1"/>
  </p:sldMasterIdLst>
  <p:notesMasterIdLst>
    <p:notesMasterId r:id="rId20"/>
  </p:notesMasterIdLst>
  <p:handoutMasterIdLst>
    <p:handoutMasterId r:id="rId21"/>
  </p:handoutMasterIdLst>
  <p:sldIdLst>
    <p:sldId id="364" r:id="rId2"/>
    <p:sldId id="455" r:id="rId3"/>
    <p:sldId id="459" r:id="rId4"/>
    <p:sldId id="461" r:id="rId5"/>
    <p:sldId id="460" r:id="rId6"/>
    <p:sldId id="462" r:id="rId7"/>
    <p:sldId id="463" r:id="rId8"/>
    <p:sldId id="464" r:id="rId9"/>
    <p:sldId id="466" r:id="rId10"/>
    <p:sldId id="465" r:id="rId11"/>
    <p:sldId id="467" r:id="rId12"/>
    <p:sldId id="468" r:id="rId13"/>
    <p:sldId id="470" r:id="rId14"/>
    <p:sldId id="469" r:id="rId15"/>
    <p:sldId id="471" r:id="rId16"/>
    <p:sldId id="472" r:id="rId17"/>
    <p:sldId id="458" r:id="rId18"/>
    <p:sldId id="395" r:id="rId1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AC7300"/>
    <a:srgbClr val="5240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1" autoAdjust="0"/>
    <p:restoredTop sz="94660"/>
  </p:normalViewPr>
  <p:slideViewPr>
    <p:cSldViewPr snapToGrid="0" snapToObjects="1">
      <p:cViewPr varScale="1">
        <p:scale>
          <a:sx n="69" d="100"/>
          <a:sy n="69" d="100"/>
        </p:scale>
        <p:origin x="141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286"/>
    </p:cViewPr>
  </p:sorterViewPr>
  <p:notesViewPr>
    <p:cSldViewPr snapToGrid="0" snapToObjects="1">
      <p:cViewPr varScale="1">
        <p:scale>
          <a:sx n="54" d="100"/>
          <a:sy n="54" d="100"/>
        </p:scale>
        <p:origin x="-1770" y="-9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2" tIns="47111" rIns="94222" bIns="47111" rtlCol="0"/>
          <a:lstStyle>
            <a:lvl1pPr algn="l">
              <a:defRPr sz="1200"/>
            </a:lvl1pPr>
          </a:lstStyle>
          <a:p>
            <a:endParaRPr lang="en-US"/>
          </a:p>
        </p:txBody>
      </p:sp>
      <p:sp>
        <p:nvSpPr>
          <p:cNvPr id="3" name="Date Placeholder 2"/>
          <p:cNvSpPr>
            <a:spLocks noGrp="1"/>
          </p:cNvSpPr>
          <p:nvPr>
            <p:ph type="dt" sz="quarter" idx="1"/>
          </p:nvPr>
        </p:nvSpPr>
        <p:spPr>
          <a:xfrm>
            <a:off x="4023093" y="0"/>
            <a:ext cx="3077739" cy="469424"/>
          </a:xfrm>
          <a:prstGeom prst="rect">
            <a:avLst/>
          </a:prstGeom>
        </p:spPr>
        <p:txBody>
          <a:bodyPr vert="horz" lIns="94222" tIns="47111" rIns="94222" bIns="47111" rtlCol="0"/>
          <a:lstStyle>
            <a:lvl1pPr algn="r">
              <a:defRPr sz="1200"/>
            </a:lvl1pPr>
          </a:lstStyle>
          <a:p>
            <a:fld id="{F10CA063-30A4-4A43-B682-7B3634469072}" type="datetimeFigureOut">
              <a:rPr lang="en-US" smtClean="0"/>
              <a:pPr/>
              <a:t>3/18/2020</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2" tIns="47111" rIns="94222" bIns="47111"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2" tIns="47111" rIns="94222" bIns="47111" rtlCol="0" anchor="b"/>
          <a:lstStyle>
            <a:lvl1pPr algn="r">
              <a:defRPr sz="1200"/>
            </a:lvl1pPr>
          </a:lstStyle>
          <a:p>
            <a:fld id="{5E374DDF-9954-5B4D-BB7D-FD4709839B0F}" type="slidenum">
              <a:rPr lang="en-US" smtClean="0"/>
              <a:pPr/>
              <a:t>‹#›</a:t>
            </a:fld>
            <a:endParaRPr lang="en-US"/>
          </a:p>
        </p:txBody>
      </p:sp>
    </p:spTree>
    <p:extLst>
      <p:ext uri="{BB962C8B-B14F-4D97-AF65-F5344CB8AC3E}">
        <p14:creationId xmlns:p14="http://schemas.microsoft.com/office/powerpoint/2010/main" val="1990245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2" tIns="47111" rIns="94222"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69424"/>
          </a:xfrm>
          <a:prstGeom prst="rect">
            <a:avLst/>
          </a:prstGeom>
        </p:spPr>
        <p:txBody>
          <a:bodyPr vert="horz" lIns="94222" tIns="47111" rIns="94222" bIns="47111" rtlCol="0"/>
          <a:lstStyle>
            <a:lvl1pPr algn="r">
              <a:defRPr sz="1200"/>
            </a:lvl1pPr>
          </a:lstStyle>
          <a:p>
            <a:fld id="{2A111032-6A6D-0D4A-B7DA-77202FEE49BB}" type="datetimeFigureOut">
              <a:rPr lang="en-US" smtClean="0"/>
              <a:pPr/>
              <a:t>3/18/2020</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4222" tIns="47111" rIns="94222" bIns="4711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2" tIns="47111" rIns="94222"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2" tIns="47111" rIns="94222"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2" tIns="47111" rIns="94222" bIns="47111" rtlCol="0" anchor="b"/>
          <a:lstStyle>
            <a:lvl1pPr algn="r">
              <a:defRPr sz="1200"/>
            </a:lvl1pPr>
          </a:lstStyle>
          <a:p>
            <a:fld id="{24785B82-ACA5-6B47-B68A-278EB637BB11}" type="slidenum">
              <a:rPr lang="en-US" smtClean="0"/>
              <a:pPr/>
              <a:t>‹#›</a:t>
            </a:fld>
            <a:endParaRPr lang="en-US"/>
          </a:p>
        </p:txBody>
      </p:sp>
    </p:spTree>
    <p:extLst>
      <p:ext uri="{BB962C8B-B14F-4D97-AF65-F5344CB8AC3E}">
        <p14:creationId xmlns:p14="http://schemas.microsoft.com/office/powerpoint/2010/main" val="28866905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785B82-ACA5-6B47-B68A-278EB637BB11}" type="slidenum">
              <a:rPr lang="en-US" smtClean="0"/>
              <a:pPr/>
              <a:t>1</a:t>
            </a:fld>
            <a:endParaRPr lang="en-US"/>
          </a:p>
        </p:txBody>
      </p:sp>
    </p:spTree>
    <p:extLst>
      <p:ext uri="{BB962C8B-B14F-4D97-AF65-F5344CB8AC3E}">
        <p14:creationId xmlns:p14="http://schemas.microsoft.com/office/powerpoint/2010/main" val="2123361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785B82-ACA5-6B47-B68A-278EB637BB11}" type="slidenum">
              <a:rPr lang="en-US" smtClean="0"/>
              <a:pPr/>
              <a:t>17</a:t>
            </a:fld>
            <a:endParaRPr lang="en-US"/>
          </a:p>
        </p:txBody>
      </p:sp>
    </p:spTree>
    <p:extLst>
      <p:ext uri="{BB962C8B-B14F-4D97-AF65-F5344CB8AC3E}">
        <p14:creationId xmlns:p14="http://schemas.microsoft.com/office/powerpoint/2010/main" val="1087288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5FC565-3CE1-AE48-81E4-A3A59B225CFD}" type="datetime1">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08C8DF-3B53-014A-B026-47B45EBED866}" type="datetime1">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A0DD92-9CE5-C244-8A1E-CDE122C7AFD4}" type="datetime1">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83138A-F57F-E84D-9182-901B5904E15B}" type="datetime1">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F220D-977E-3849-A6A6-5D43BDEDD7A3}" type="datetime1">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F5CA86-50DD-EC43-B8D3-48C747FB12A7}" type="datetime1">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EA3E0-3368-374B-B29E-76CC8F86A416}" type="datetime1">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E28905-5539-D340-98D3-5600E0AEAA15}" type="datetime1">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C8FCC0A-7C1E-B841-89A6-4CE5947B0C2A}" type="datetime1">
              <a:rPr lang="en-US" smtClean="0"/>
              <a:pPr/>
              <a:t>3/18/2020</a:t>
            </a:fld>
            <a:endParaRPr lang="en-US"/>
          </a:p>
        </p:txBody>
      </p:sp>
      <p:sp>
        <p:nvSpPr>
          <p:cNvPr id="9" name="Slide Number Placeholder 8"/>
          <p:cNvSpPr>
            <a:spLocks noGrp="1"/>
          </p:cNvSpPr>
          <p:nvPr>
            <p:ph type="sldNum" sz="quarter" idx="11"/>
          </p:nvPr>
        </p:nvSpPr>
        <p:spPr/>
        <p:txBody>
          <a:bodyPr/>
          <a:lstStyle/>
          <a:p>
            <a:fld id="{7F5CE407-6216-4202-80E4-A30DC2F709B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F5CE407-6216-4202-80E4-A30DC2F709B2}"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347FDB6-0FBF-1E4D-8C46-925497F4C3C9}" type="datetime1">
              <a:rPr lang="en-US" smtClean="0"/>
              <a:pPr/>
              <a:t>3/18/2020</a:t>
            </a:fld>
            <a:endParaRPr lang="en-US"/>
          </a:p>
        </p:txBody>
      </p:sp>
    </p:spTree>
  </p:cSld>
  <p:clrMap bg1="lt1" tx1="dk1" bg2="lt2" tx2="dk2" accent1="accent1" accent2="accent2" accent3="accent3" accent4="accent4" accent5="accent5" accent6="accent6" hlink="hlink" folHlink="folHlink"/>
  <p:sldLayoutIdLst>
    <p:sldLayoutId id="2147484374" r:id="rId1"/>
    <p:sldLayoutId id="2147484375" r:id="rId2"/>
    <p:sldLayoutId id="2147484376" r:id="rId3"/>
    <p:sldLayoutId id="2147484377" r:id="rId4"/>
    <p:sldLayoutId id="2147484378" r:id="rId5"/>
    <p:sldLayoutId id="2147484379" r:id="rId6"/>
    <p:sldLayoutId id="2147484380" r:id="rId7"/>
    <p:sldLayoutId id="2147484381" r:id="rId8"/>
    <p:sldLayoutId id="2147484382" r:id="rId9"/>
    <p:sldLayoutId id="2147484383" r:id="rId10"/>
    <p:sldLayoutId id="2147484384"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fault.salsalabs.org/T45b81a1a-94a0-44b7-b325-f1efef794e7c/1b39e325-e165-434d-ae84-c72cd2938dc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feedingmissouri.org/your-food-bank/your-fb/"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mpowermissouri.org/food-security-coalition/" TargetMode="External"/><Relationship Id="rId2" Type="http://schemas.openxmlformats.org/officeDocument/2006/relationships/hyperlink" Target="https://www.localharvest.org/cs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c.gov/coronavirus/2019-ncov/prepare/prevention.html?CDC_AA_refVal=https://www.cdc.gov/coronavirus/2019-ncov/about/prevention.html" TargetMode="External"/><Relationship Id="rId2" Type="http://schemas.openxmlformats.org/officeDocument/2006/relationships/hyperlink" Target="https://www.cdc.gov/coronavirus/2019-ncov/index.html" TargetMode="External"/><Relationship Id="rId1" Type="http://schemas.openxmlformats.org/officeDocument/2006/relationships/slideLayout" Target="../slideLayouts/slideLayout2.xml"/><Relationship Id="rId6" Type="http://schemas.openxmlformats.org/officeDocument/2006/relationships/hyperlink" Target="https://services.aap.org/en/pages/2019-novel-coronavirus-covid-19-infections/" TargetMode="External"/><Relationship Id="rId5" Type="http://schemas.openxmlformats.org/officeDocument/2006/relationships/hyperlink" Target="https://coronavirus.jhu.edu" TargetMode="External"/><Relationship Id="rId4" Type="http://schemas.openxmlformats.org/officeDocument/2006/relationships/hyperlink" Target="https://health.mo.gov/living/healthcondiseases/communicable/novel-coronavirus/"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kchealthykids.org/" TargetMode="External"/><Relationship Id="rId3" Type="http://schemas.openxmlformats.org/officeDocument/2006/relationships/hyperlink" Target="https://www.harvesters.org/?gclid=EAIaIQobChMIx_aM5tWk6AIVvP7jBx2LQwiHEAAYASAAEgJNw_D_BwE" TargetMode="External"/><Relationship Id="rId7" Type="http://schemas.openxmlformats.org/officeDocument/2006/relationships/hyperlink" Target="https://www.operationfoodsearch.org/" TargetMode="External"/><Relationship Id="rId2" Type="http://schemas.openxmlformats.org/officeDocument/2006/relationships/hyperlink" Target="https://www.agapemo.org/" TargetMode="External"/><Relationship Id="rId1" Type="http://schemas.openxmlformats.org/officeDocument/2006/relationships/slideLayout" Target="../slideLayouts/slideLayout2.xml"/><Relationship Id="rId6" Type="http://schemas.openxmlformats.org/officeDocument/2006/relationships/hyperlink" Target="http://www.circleofconcern.org/" TargetMode="External"/><Relationship Id="rId5" Type="http://schemas.openxmlformats.org/officeDocument/2006/relationships/hyperlink" Target="https://feedingmissouri.org/" TargetMode="External"/><Relationship Id="rId4" Type="http://schemas.openxmlformats.org/officeDocument/2006/relationships/hyperlink" Target="https://www.jacares.org/" TargetMode="External"/><Relationship Id="rId9" Type="http://schemas.openxmlformats.org/officeDocument/2006/relationships/hyperlink" Target="https://missouriaap.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house.gov/billsthisweek/20200309/BILLS-116hr6201-SU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6975" y="1107268"/>
            <a:ext cx="7543800" cy="1361439"/>
          </a:xfrm>
        </p:spPr>
        <p:txBody>
          <a:bodyPr/>
          <a:lstStyle/>
          <a:p>
            <a:pPr algn="ctr"/>
            <a:r>
              <a:rPr lang="en-US" sz="4400" dirty="0"/>
              <a:t/>
            </a:r>
            <a:br>
              <a:rPr lang="en-US" sz="4400" dirty="0"/>
            </a:br>
            <a:r>
              <a:rPr lang="en-US" sz="4000" dirty="0">
                <a:solidFill>
                  <a:srgbClr val="0070C0"/>
                </a:solidFill>
              </a:rPr>
              <a:t/>
            </a:r>
            <a:br>
              <a:rPr lang="en-US" sz="4000" dirty="0">
                <a:solidFill>
                  <a:srgbClr val="0070C0"/>
                </a:solidFill>
              </a:rPr>
            </a:br>
            <a:r>
              <a:rPr lang="en-US" sz="4000" dirty="0">
                <a:solidFill>
                  <a:srgbClr val="0070C0"/>
                </a:solidFill>
              </a:rPr>
              <a:t/>
            </a:r>
            <a:br>
              <a:rPr lang="en-US" sz="4000" dirty="0">
                <a:solidFill>
                  <a:srgbClr val="0070C0"/>
                </a:solidFill>
              </a:rPr>
            </a:br>
            <a:r>
              <a:rPr lang="en-US" sz="4000" dirty="0"/>
              <a:t/>
            </a:r>
            <a:br>
              <a:rPr lang="en-US" sz="4000"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latin typeface="+mn-lt"/>
                <a:cs typeface="Arial" panose="020B0604020202020204" pitchFamily="34" charset="0"/>
              </a:rPr>
              <a:t/>
            </a:r>
            <a:br>
              <a:rPr lang="en-US" sz="4000" b="1" dirty="0">
                <a:latin typeface="+mn-lt"/>
                <a:cs typeface="Arial" panose="020B0604020202020204" pitchFamily="34" charset="0"/>
              </a:rPr>
            </a:br>
            <a:endParaRPr lang="en-US" sz="3200" b="1" i="1" dirty="0">
              <a:latin typeface="+mn-lt"/>
              <a:cs typeface="Arial" panose="020B0604020202020204" pitchFamily="34" charset="0"/>
            </a:endParaRPr>
          </a:p>
        </p:txBody>
      </p:sp>
      <p:sp>
        <p:nvSpPr>
          <p:cNvPr id="3" name="Rectangle 2"/>
          <p:cNvSpPr/>
          <p:nvPr/>
        </p:nvSpPr>
        <p:spPr>
          <a:xfrm>
            <a:off x="1321904" y="839430"/>
            <a:ext cx="6573588" cy="1569660"/>
          </a:xfrm>
          <a:prstGeom prst="rect">
            <a:avLst/>
          </a:prstGeom>
        </p:spPr>
        <p:txBody>
          <a:bodyPr wrap="square">
            <a:spAutoFit/>
          </a:bodyPr>
          <a:lstStyle/>
          <a:p>
            <a:pPr algn="ctr"/>
            <a:r>
              <a:rPr lang="en-US" sz="2800" b="1" dirty="0" smtClean="0">
                <a:solidFill>
                  <a:srgbClr val="0033CC"/>
                </a:solidFill>
                <a:latin typeface="Arial" panose="020B0604020202020204" pitchFamily="34" charset="0"/>
                <a:cs typeface="Arial" panose="020B0604020202020204" pitchFamily="34" charset="0"/>
              </a:rPr>
              <a:t>Protecting Access to Food</a:t>
            </a:r>
          </a:p>
          <a:p>
            <a:pPr algn="ctr"/>
            <a:r>
              <a:rPr lang="en-US" sz="2800" b="1" dirty="0" smtClean="0">
                <a:solidFill>
                  <a:srgbClr val="0033CC"/>
                </a:solidFill>
                <a:latin typeface="Arial" panose="020B0604020202020204" pitchFamily="34" charset="0"/>
                <a:cs typeface="Arial" panose="020B0604020202020204" pitchFamily="34" charset="0"/>
              </a:rPr>
              <a:t>During the COVID-19 Emergency:</a:t>
            </a:r>
          </a:p>
          <a:p>
            <a:pPr algn="ctr"/>
            <a:r>
              <a:rPr lang="en-US" sz="2000" b="1" i="1" dirty="0" smtClean="0">
                <a:solidFill>
                  <a:srgbClr val="0033CC"/>
                </a:solidFill>
                <a:latin typeface="Arial" panose="020B0604020202020204" pitchFamily="34" charset="0"/>
                <a:cs typeface="Arial" panose="020B0604020202020204" pitchFamily="34" charset="0"/>
              </a:rPr>
              <a:t>A Special Briefing for the Food Security Coalition</a:t>
            </a:r>
          </a:p>
          <a:p>
            <a:pPr algn="ctr"/>
            <a:r>
              <a:rPr lang="en-US" sz="2000" b="1" i="1" dirty="0" smtClean="0">
                <a:solidFill>
                  <a:srgbClr val="0033CC"/>
                </a:solidFill>
                <a:latin typeface="Arial" panose="020B0604020202020204" pitchFamily="34" charset="0"/>
                <a:cs typeface="Arial" panose="020B0604020202020204" pitchFamily="34" charset="0"/>
              </a:rPr>
              <a:t>on Tuesday, March 17, 2020</a:t>
            </a: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24554" y="2903599"/>
            <a:ext cx="3288323" cy="3123907"/>
          </a:xfrm>
          <a:prstGeom prst="rect">
            <a:avLst/>
          </a:prstGeom>
        </p:spPr>
      </p:pic>
    </p:spTree>
    <p:extLst>
      <p:ext uri="{BB962C8B-B14F-4D97-AF65-F5344CB8AC3E}">
        <p14:creationId xmlns:p14="http://schemas.microsoft.com/office/powerpoint/2010/main" val="3521693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Call to Action on H.R. 6201</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3"/>
            <a:ext cx="7620000" cy="4800600"/>
          </a:xfrm>
        </p:spPr>
        <p:txBody>
          <a:bodyPr>
            <a:normAutofit/>
          </a:bodyPr>
          <a:lstStyle/>
          <a:p>
            <a:pPr marL="114300" indent="0">
              <a:buNone/>
            </a:pPr>
            <a:r>
              <a:rPr lang="en-US" sz="2400" dirty="0" smtClean="0">
                <a:latin typeface="Arial" panose="020B0604020202020204" pitchFamily="34" charset="0"/>
                <a:cs typeface="Arial" panose="020B0604020202020204" pitchFamily="34" charset="0"/>
              </a:rPr>
              <a:t>Call </a:t>
            </a:r>
            <a:r>
              <a:rPr lang="en-US" sz="2400" b="1" dirty="0" smtClean="0">
                <a:latin typeface="Arial" panose="020B0604020202020204" pitchFamily="34" charset="0"/>
                <a:cs typeface="Arial" panose="020B0604020202020204" pitchFamily="34" charset="0"/>
              </a:rPr>
              <a:t>Senator Blunt </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202-224-5721) and </a:t>
            </a:r>
            <a:r>
              <a:rPr lang="en-US" sz="2400" b="1" dirty="0" smtClean="0">
                <a:latin typeface="Arial" panose="020B0604020202020204" pitchFamily="34" charset="0"/>
                <a:cs typeface="Arial" panose="020B0604020202020204" pitchFamily="34" charset="0"/>
              </a:rPr>
              <a:t>Senator Hawley </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202-224-6154) and urge </a:t>
            </a:r>
            <a:r>
              <a:rPr lang="en-US" sz="2400" dirty="0">
                <a:latin typeface="Arial" panose="020B0604020202020204" pitchFamily="34" charset="0"/>
                <a:cs typeface="Arial" panose="020B0604020202020204" pitchFamily="34" charset="0"/>
              </a:rPr>
              <a:t>them </a:t>
            </a:r>
            <a:r>
              <a:rPr lang="en-US" sz="2400" dirty="0" smtClean="0">
                <a:latin typeface="Arial" panose="020B0604020202020204" pitchFamily="34" charset="0"/>
                <a:cs typeface="Arial" panose="020B0604020202020204" pitchFamily="34" charset="0"/>
              </a:rPr>
              <a:t>to:</a:t>
            </a:r>
          </a:p>
          <a:p>
            <a:pPr marL="571500" indent="-457200">
              <a:buAutoNum type="arabicParenR"/>
            </a:pPr>
            <a:r>
              <a:rPr lang="en-US" sz="2400" dirty="0">
                <a:latin typeface="Arial" panose="020B0604020202020204" pitchFamily="34" charset="0"/>
                <a:cs typeface="Arial" panose="020B0604020202020204" pitchFamily="34" charset="0"/>
              </a:rPr>
              <a:t>Q</a:t>
            </a:r>
            <a:r>
              <a:rPr lang="en-US" sz="2400" dirty="0" smtClean="0">
                <a:latin typeface="Arial" panose="020B0604020202020204" pitchFamily="34" charset="0"/>
                <a:cs typeface="Arial" panose="020B0604020202020204" pitchFamily="34" charset="0"/>
              </a:rPr>
              <a:t>uickly </a:t>
            </a:r>
            <a:r>
              <a:rPr lang="en-US" sz="2400" dirty="0">
                <a:latin typeface="Arial" panose="020B0604020202020204" pitchFamily="34" charset="0"/>
                <a:cs typeface="Arial" panose="020B0604020202020204" pitchFamily="34" charset="0"/>
              </a:rPr>
              <a:t>pass</a:t>
            </a:r>
            <a:r>
              <a:rPr lang="en-US" sz="2400" u="sng" dirty="0">
                <a:latin typeface="Arial" panose="020B0604020202020204" pitchFamily="34" charset="0"/>
                <a:cs typeface="Arial" panose="020B0604020202020204" pitchFamily="34" charset="0"/>
                <a:hlinkClick r:id="rId2"/>
              </a:rPr>
              <a:t> </a:t>
            </a:r>
            <a:r>
              <a:rPr lang="en-US" sz="2400" b="1" u="sng" dirty="0">
                <a:latin typeface="Arial" panose="020B0604020202020204" pitchFamily="34" charset="0"/>
                <a:cs typeface="Arial" panose="020B0604020202020204" pitchFamily="34" charset="0"/>
                <a:hlinkClick r:id="rId2"/>
              </a:rPr>
              <a:t>H.R. 6201 - Families First Coronavirus Response </a:t>
            </a:r>
            <a:r>
              <a:rPr lang="en-US" sz="2400" b="1" u="sng" dirty="0" smtClean="0">
                <a:latin typeface="Arial" panose="020B0604020202020204" pitchFamily="34" charset="0"/>
                <a:cs typeface="Arial" panose="020B0604020202020204" pitchFamily="34" charset="0"/>
                <a:hlinkClick r:id="rId2"/>
              </a:rPr>
              <a:t>Act</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and</a:t>
            </a:r>
          </a:p>
          <a:p>
            <a:pPr marL="571500" indent="-457200">
              <a:buAutoNum type="arabicParenR"/>
            </a:pPr>
            <a:r>
              <a:rPr lang="en-US" sz="2400" dirty="0">
                <a:latin typeface="Arial" panose="020B0604020202020204" pitchFamily="34" charset="0"/>
                <a:cs typeface="Arial" panose="020B0604020202020204" pitchFamily="34" charset="0"/>
              </a:rPr>
              <a:t>G</a:t>
            </a:r>
            <a:r>
              <a:rPr lang="en-US" sz="2400" dirty="0" smtClean="0">
                <a:latin typeface="Arial" panose="020B0604020202020204" pitchFamily="34" charset="0"/>
                <a:cs typeface="Arial" panose="020B0604020202020204" pitchFamily="34" charset="0"/>
              </a:rPr>
              <a:t>et </a:t>
            </a:r>
            <a:r>
              <a:rPr lang="en-US" sz="2400" dirty="0">
                <a:latin typeface="Arial" panose="020B0604020202020204" pitchFamily="34" charset="0"/>
                <a:cs typeface="Arial" panose="020B0604020202020204" pitchFamily="34" charset="0"/>
              </a:rPr>
              <a:t>to work on </a:t>
            </a:r>
            <a:r>
              <a:rPr lang="en-US" sz="2400" dirty="0" smtClean="0">
                <a:latin typeface="Arial" panose="020B0604020202020204" pitchFamily="34" charset="0"/>
                <a:cs typeface="Arial" panose="020B0604020202020204" pitchFamily="34" charset="0"/>
              </a:rPr>
              <a:t>an additional </a:t>
            </a:r>
            <a:r>
              <a:rPr lang="en-US" sz="2400" dirty="0">
                <a:latin typeface="Arial" panose="020B0604020202020204" pitchFamily="34" charset="0"/>
                <a:cs typeface="Arial" panose="020B0604020202020204" pitchFamily="34" charset="0"/>
              </a:rPr>
              <a:t>stimulus that provides more state fiscal </a:t>
            </a:r>
            <a:r>
              <a:rPr lang="en-US" sz="2400" dirty="0" smtClean="0">
                <a:latin typeface="Arial" panose="020B0604020202020204" pitchFamily="34" charset="0"/>
                <a:cs typeface="Arial" panose="020B0604020202020204" pitchFamily="34" charset="0"/>
              </a:rPr>
              <a:t>relief and support </a:t>
            </a:r>
            <a:r>
              <a:rPr lang="en-US" sz="2400" dirty="0">
                <a:latin typeface="Arial" panose="020B0604020202020204" pitchFamily="34" charset="0"/>
                <a:cs typeface="Arial" panose="020B0604020202020204" pitchFamily="34" charset="0"/>
              </a:rPr>
              <a:t>for </a:t>
            </a:r>
            <a:r>
              <a:rPr lang="en-US" sz="2400" dirty="0" smtClean="0">
                <a:latin typeface="Arial" panose="020B0604020202020204" pitchFamily="34" charset="0"/>
                <a:cs typeface="Arial" panose="020B0604020202020204" pitchFamily="34" charset="0"/>
              </a:rPr>
              <a:t>those who are jobless and others who are hit hard by the coronavirus emergency.</a:t>
            </a:r>
            <a:endParaRPr lang="en-US" sz="2400" b="1" dirty="0" smtClean="0">
              <a:latin typeface="Arial" panose="020B0604020202020204" pitchFamily="34" charset="0"/>
              <a:cs typeface="Arial" panose="020B0604020202020204" pitchFamily="34" charset="0"/>
            </a:endParaRPr>
          </a:p>
          <a:p>
            <a:pPr marL="114300" indent="0">
              <a:buNone/>
            </a:pPr>
            <a:endParaRPr lang="en-US" sz="1000" b="1" dirty="0">
              <a:latin typeface="Arial" panose="020B0604020202020204" pitchFamily="34" charset="0"/>
              <a:cs typeface="Arial" panose="020B0604020202020204" pitchFamily="34" charset="0"/>
            </a:endParaRPr>
          </a:p>
          <a:p>
            <a:pPr marL="114300" indent="0">
              <a:buNone/>
            </a:pPr>
            <a:r>
              <a:rPr lang="en-US" sz="2400" dirty="0" smtClean="0">
                <a:latin typeface="Arial" panose="020B0604020202020204" pitchFamily="34" charset="0"/>
                <a:cs typeface="Arial" panose="020B0604020202020204" pitchFamily="34" charset="0"/>
              </a:rPr>
              <a:t>You may also reach </a:t>
            </a:r>
            <a:r>
              <a:rPr lang="en-US" sz="2400" dirty="0">
                <a:latin typeface="Arial" panose="020B0604020202020204" pitchFamily="34" charset="0"/>
                <a:cs typeface="Arial" panose="020B0604020202020204" pitchFamily="34" charset="0"/>
              </a:rPr>
              <a:t>out </a:t>
            </a:r>
            <a:r>
              <a:rPr lang="en-US" sz="2400" dirty="0" smtClean="0">
                <a:latin typeface="Arial" panose="020B0604020202020204" pitchFamily="34" charset="0"/>
                <a:cs typeface="Arial" panose="020B0604020202020204" pitchFamily="34" charset="0"/>
              </a:rPr>
              <a:t>to them on </a:t>
            </a:r>
            <a:r>
              <a:rPr lang="en-US" sz="2400" dirty="0">
                <a:latin typeface="Arial" panose="020B0604020202020204" pitchFamily="34" charset="0"/>
                <a:cs typeface="Arial" panose="020B0604020202020204" pitchFamily="34" charset="0"/>
              </a:rPr>
              <a:t>social </a:t>
            </a:r>
            <a:r>
              <a:rPr lang="en-US" sz="2400" dirty="0" smtClean="0">
                <a:latin typeface="Arial" panose="020B0604020202020204" pitchFamily="34" charset="0"/>
                <a:cs typeface="Arial" panose="020B0604020202020204" pitchFamily="34" charset="0"/>
              </a:rPr>
              <a:t>media</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t>
            </a:r>
          </a:p>
          <a:p>
            <a:pPr marL="114300" indent="0">
              <a:buNone/>
            </a:pPr>
            <a:r>
              <a:rPr lang="en-US" sz="2400" dirty="0" smtClean="0">
                <a:latin typeface="Arial" panose="020B0604020202020204" pitchFamily="34" charset="0"/>
                <a:cs typeface="Arial" panose="020B0604020202020204" pitchFamily="34" charset="0"/>
              </a:rPr>
              <a:t>@</a:t>
            </a:r>
            <a:r>
              <a:rPr lang="en-US" sz="2400" dirty="0" err="1" smtClean="0">
                <a:latin typeface="Arial" panose="020B0604020202020204" pitchFamily="34" charset="0"/>
                <a:cs typeface="Arial" panose="020B0604020202020204" pitchFamily="34" charset="0"/>
              </a:rPr>
              <a:t>RoyBlunt</a:t>
            </a:r>
            <a:endParaRPr lang="en-US" sz="2400" dirty="0">
              <a:latin typeface="Arial" panose="020B0604020202020204" pitchFamily="34" charset="0"/>
              <a:cs typeface="Arial" panose="020B0604020202020204" pitchFamily="34" charset="0"/>
            </a:endParaRPr>
          </a:p>
          <a:p>
            <a:pPr marL="114300" indent="0">
              <a:buNone/>
            </a:pPr>
            <a:r>
              <a:rPr lang="en-US" sz="2400" dirty="0" smtClean="0">
                <a:latin typeface="Arial" panose="020B0604020202020204" pitchFamily="34" charset="0"/>
                <a:cs typeface="Arial" panose="020B0604020202020204" pitchFamily="34" charset="0"/>
              </a:rPr>
              <a:t>@</a:t>
            </a:r>
            <a:r>
              <a:rPr lang="en-US" sz="2400" dirty="0" err="1" smtClean="0">
                <a:latin typeface="Arial" panose="020B0604020202020204" pitchFamily="34" charset="0"/>
                <a:cs typeface="Arial" panose="020B0604020202020204" pitchFamily="34" charset="0"/>
              </a:rPr>
              <a:t>HawleyMO</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10</a:t>
            </a:fld>
            <a:endParaRPr lang="en-US"/>
          </a:p>
        </p:txBody>
      </p:sp>
    </p:spTree>
    <p:extLst>
      <p:ext uri="{BB962C8B-B14F-4D97-AF65-F5344CB8AC3E}">
        <p14:creationId xmlns:p14="http://schemas.microsoft.com/office/powerpoint/2010/main" val="3743039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Concerns about housing…..</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3"/>
            <a:ext cx="7620000" cy="4800600"/>
          </a:xfrm>
        </p:spPr>
        <p:txBody>
          <a:bodyPr>
            <a:normAutofit lnSpcReduction="10000"/>
          </a:bodyPr>
          <a:lstStyle/>
          <a:p>
            <a:pPr marL="114300" indent="0">
              <a:buNone/>
            </a:pPr>
            <a:r>
              <a:rPr lang="en-US" sz="2400" dirty="0" smtClean="0">
                <a:latin typeface="Arial" panose="020B0604020202020204" pitchFamily="34" charset="0"/>
                <a:cs typeface="Arial" panose="020B0604020202020204" pitchFamily="34" charset="0"/>
              </a:rPr>
              <a:t>H.R. 6201 includes </a:t>
            </a:r>
            <a:r>
              <a:rPr lang="en-US" sz="2400" dirty="0">
                <a:latin typeface="Arial" panose="020B0604020202020204" pitchFamily="34" charset="0"/>
                <a:cs typeface="Arial" panose="020B0604020202020204" pitchFamily="34" charset="0"/>
              </a:rPr>
              <a:t>no provision for housing.  </a:t>
            </a:r>
            <a:r>
              <a:rPr lang="en-US" sz="2400" u="sng" dirty="0" smtClean="0">
                <a:latin typeface="Arial" panose="020B0604020202020204" pitchFamily="34" charset="0"/>
                <a:cs typeface="Arial" panose="020B0604020202020204" pitchFamily="34" charset="0"/>
              </a:rPr>
              <a:t>In a separate call</a:t>
            </a:r>
            <a:r>
              <a:rPr lang="en-US" sz="2400" dirty="0" smtClean="0">
                <a:latin typeface="Arial" panose="020B0604020202020204" pitchFamily="34" charset="0"/>
                <a:cs typeface="Arial" panose="020B0604020202020204" pitchFamily="34" charset="0"/>
              </a:rPr>
              <a:t>, please urge Senators Blunt </a:t>
            </a:r>
            <a:r>
              <a:rPr lang="en-US" sz="2400" dirty="0">
                <a:latin typeface="Arial" panose="020B0604020202020204" pitchFamily="34" charset="0"/>
                <a:cs typeface="Arial" panose="020B0604020202020204" pitchFamily="34" charset="0"/>
              </a:rPr>
              <a:t>and </a:t>
            </a:r>
            <a:r>
              <a:rPr lang="en-US" sz="2400" dirty="0" smtClean="0">
                <a:latin typeface="Arial" panose="020B0604020202020204" pitchFamily="34" charset="0"/>
                <a:cs typeface="Arial" panose="020B0604020202020204" pitchFamily="34" charset="0"/>
              </a:rPr>
              <a:t>Hawley to take action on the following:</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Assistance </a:t>
            </a:r>
            <a:r>
              <a:rPr lang="en-US" sz="2400" dirty="0">
                <a:latin typeface="Arial" panose="020B0604020202020204" pitchFamily="34" charset="0"/>
                <a:cs typeface="Arial" panose="020B0604020202020204" pitchFamily="34" charset="0"/>
              </a:rPr>
              <a:t>for households with low </a:t>
            </a:r>
            <a:r>
              <a:rPr lang="en-US" sz="2400" dirty="0" smtClean="0">
                <a:latin typeface="Arial" panose="020B0604020202020204" pitchFamily="34" charset="0"/>
                <a:cs typeface="Arial" panose="020B0604020202020204" pitchFamily="34" charset="0"/>
              </a:rPr>
              <a:t>incomes </a:t>
            </a:r>
            <a:r>
              <a:rPr lang="en-US" sz="2400" dirty="0">
                <a:latin typeface="Arial" panose="020B0604020202020204" pitchFamily="34" charset="0"/>
                <a:cs typeface="Arial" panose="020B0604020202020204" pitchFamily="34" charset="0"/>
              </a:rPr>
              <a:t>to pay their rent / mortgage</a:t>
            </a:r>
          </a:p>
          <a:p>
            <a:r>
              <a:rPr lang="en-US" sz="2400" dirty="0" smtClean="0">
                <a:latin typeface="Arial" panose="020B0604020202020204" pitchFamily="34" charset="0"/>
                <a:cs typeface="Arial" panose="020B0604020202020204" pitchFamily="34" charset="0"/>
              </a:rPr>
              <a:t>A moratorium </a:t>
            </a:r>
            <a:r>
              <a:rPr lang="en-US" sz="2400" dirty="0">
                <a:latin typeface="Arial" panose="020B0604020202020204" pitchFamily="34" charset="0"/>
                <a:cs typeface="Arial" panose="020B0604020202020204" pitchFamily="34" charset="0"/>
              </a:rPr>
              <a:t>on evictions and foreclosures</a:t>
            </a:r>
          </a:p>
          <a:p>
            <a:r>
              <a:rPr lang="en-US" sz="2400" dirty="0" smtClean="0">
                <a:latin typeface="Arial" panose="020B0604020202020204" pitchFamily="34" charset="0"/>
                <a:cs typeface="Arial" panose="020B0604020202020204" pitchFamily="34" charset="0"/>
              </a:rPr>
              <a:t>A ban </a:t>
            </a:r>
            <a:r>
              <a:rPr lang="en-US" sz="2400" dirty="0">
                <a:latin typeface="Arial" panose="020B0604020202020204" pitchFamily="34" charset="0"/>
                <a:cs typeface="Arial" panose="020B0604020202020204" pitchFamily="34" charset="0"/>
              </a:rPr>
              <a:t>on utility shut-offs</a:t>
            </a:r>
          </a:p>
          <a:p>
            <a:r>
              <a:rPr lang="en-US" sz="2400" dirty="0">
                <a:latin typeface="Arial" panose="020B0604020202020204" pitchFamily="34" charset="0"/>
                <a:cs typeface="Arial" panose="020B0604020202020204" pitchFamily="34" charset="0"/>
              </a:rPr>
              <a:t>F</a:t>
            </a:r>
            <a:r>
              <a:rPr lang="en-US" sz="2400" dirty="0" smtClean="0">
                <a:latin typeface="Arial" panose="020B0604020202020204" pitchFamily="34" charset="0"/>
                <a:cs typeface="Arial" panose="020B0604020202020204" pitchFamily="34" charset="0"/>
              </a:rPr>
              <a:t>unds </a:t>
            </a:r>
            <a:r>
              <a:rPr lang="en-US" sz="2400" dirty="0">
                <a:latin typeface="Arial" panose="020B0604020202020204" pitchFamily="34" charset="0"/>
                <a:cs typeface="Arial" panose="020B0604020202020204" pitchFamily="34" charset="0"/>
              </a:rPr>
              <a:t>to immediately house people experiencing homelessness</a:t>
            </a:r>
          </a:p>
          <a:p>
            <a:r>
              <a:rPr lang="en-US" sz="2400" dirty="0" smtClean="0">
                <a:latin typeface="Arial" panose="020B0604020202020204" pitchFamily="34" charset="0"/>
                <a:cs typeface="Arial" panose="020B0604020202020204" pitchFamily="34" charset="0"/>
              </a:rPr>
              <a:t>Funds </a:t>
            </a:r>
            <a:r>
              <a:rPr lang="en-US" sz="2400" dirty="0">
                <a:latin typeface="Arial" panose="020B0604020202020204" pitchFamily="34" charset="0"/>
                <a:cs typeface="Arial" panose="020B0604020202020204" pitchFamily="34" charset="0"/>
              </a:rPr>
              <a:t>to support Public Housing residents and </a:t>
            </a:r>
            <a:r>
              <a:rPr lang="en-US" sz="2400" dirty="0" smtClean="0">
                <a:latin typeface="Arial" panose="020B0604020202020204" pitchFamily="34" charset="0"/>
                <a:cs typeface="Arial" panose="020B0604020202020204" pitchFamily="34" charset="0"/>
              </a:rPr>
              <a:t>Public Housing Authorities (currently experiencing high health related cleaning costs)</a:t>
            </a:r>
            <a:endParaRPr lang="en-US" sz="2400" dirty="0">
              <a:latin typeface="Arial" panose="020B0604020202020204" pitchFamily="34" charset="0"/>
              <a:cs typeface="Arial" panose="020B0604020202020204" pitchFamily="34" charset="0"/>
            </a:endParaRPr>
          </a:p>
          <a:p>
            <a:pPr marL="114300" indent="0">
              <a:buNone/>
            </a:pP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11</a:t>
            </a:fld>
            <a:endParaRPr lang="en-US"/>
          </a:p>
        </p:txBody>
      </p:sp>
    </p:spTree>
    <p:extLst>
      <p:ext uri="{BB962C8B-B14F-4D97-AF65-F5344CB8AC3E}">
        <p14:creationId xmlns:p14="http://schemas.microsoft.com/office/powerpoint/2010/main" val="4118676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Other Ways to Support </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Food Security</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3"/>
            <a:ext cx="7620000" cy="4800600"/>
          </a:xfrm>
        </p:spPr>
        <p:txBody>
          <a:bodyPr>
            <a:normAutofit fontScale="85000" lnSpcReduction="20000"/>
          </a:bodyPr>
          <a:lstStyle/>
          <a:p>
            <a:pPr marL="114300" indent="0">
              <a:buNone/>
            </a:pPr>
            <a:endParaRPr lang="en-US" sz="2400" dirty="0" smtClean="0">
              <a:latin typeface="Arial" panose="020B0604020202020204" pitchFamily="34" charset="0"/>
              <a:cs typeface="Arial" panose="020B0604020202020204" pitchFamily="34" charset="0"/>
            </a:endParaRPr>
          </a:p>
          <a:p>
            <a:pPr marL="114300" indent="0">
              <a:buNone/>
            </a:pPr>
            <a:r>
              <a:rPr lang="en-US" sz="2400" dirty="0" smtClean="0">
                <a:latin typeface="Arial" panose="020B0604020202020204" pitchFamily="34" charset="0"/>
                <a:cs typeface="Arial" panose="020B0604020202020204" pitchFamily="34" charset="0"/>
              </a:rPr>
              <a:t>Suggestions from </a:t>
            </a:r>
          </a:p>
          <a:p>
            <a:pPr marL="114300" indent="0">
              <a:buNone/>
            </a:pPr>
            <a:endParaRPr lang="en-US" sz="2400" dirty="0">
              <a:latin typeface="Arial" panose="020B0604020202020204" pitchFamily="34" charset="0"/>
              <a:cs typeface="Arial" panose="020B0604020202020204" pitchFamily="34" charset="0"/>
            </a:endParaRPr>
          </a:p>
          <a:p>
            <a:pPr fontAlgn="base"/>
            <a:endParaRPr lang="en-US" b="1" dirty="0" smtClean="0"/>
          </a:p>
          <a:p>
            <a:pPr marL="114300" indent="0" fontAlgn="base">
              <a:buNone/>
            </a:pPr>
            <a:endParaRPr lang="en-US" sz="900" b="1" dirty="0">
              <a:latin typeface="Arial" panose="020B0604020202020204" pitchFamily="34" charset="0"/>
              <a:cs typeface="Arial" panose="020B0604020202020204" pitchFamily="34" charset="0"/>
            </a:endParaRPr>
          </a:p>
          <a:p>
            <a:pPr fontAlgn="base"/>
            <a:r>
              <a:rPr lang="en-US" sz="2400" b="1" dirty="0" smtClean="0">
                <a:latin typeface="Arial" panose="020B0604020202020204" pitchFamily="34" charset="0"/>
                <a:cs typeface="Arial" panose="020B0604020202020204" pitchFamily="34" charset="0"/>
              </a:rPr>
              <a:t>Donate </a:t>
            </a:r>
            <a:r>
              <a:rPr lang="en-US" sz="2400" b="1" dirty="0">
                <a:latin typeface="Arial" panose="020B0604020202020204" pitchFamily="34" charset="0"/>
                <a:cs typeface="Arial" panose="020B0604020202020204" pitchFamily="34" charset="0"/>
              </a:rPr>
              <a:t>money. </a:t>
            </a:r>
            <a:r>
              <a:rPr lang="en-US" sz="2400" dirty="0">
                <a:latin typeface="Arial" panose="020B0604020202020204" pitchFamily="34" charset="0"/>
                <a:cs typeface="Arial" panose="020B0604020202020204" pitchFamily="34" charset="0"/>
              </a:rPr>
              <a:t>Every dollar given to Missouri’s food banks can provide at least 10 meals to families in need. It will help us get the food out more effectively and efficiently. People can give by texting </a:t>
            </a:r>
            <a:r>
              <a:rPr lang="en-US" sz="2400" b="1" u="sng" dirty="0">
                <a:latin typeface="Arial" panose="020B0604020202020204" pitchFamily="34" charset="0"/>
                <a:cs typeface="Arial" panose="020B0604020202020204" pitchFamily="34" charset="0"/>
              </a:rPr>
              <a:t>FEEDMO20 to 44321</a:t>
            </a:r>
            <a:r>
              <a:rPr lang="en-US" sz="2400" dirty="0">
                <a:latin typeface="Arial" panose="020B0604020202020204" pitchFamily="34" charset="0"/>
                <a:cs typeface="Arial" panose="020B0604020202020204" pitchFamily="34" charset="0"/>
              </a:rPr>
              <a:t>.</a:t>
            </a:r>
          </a:p>
          <a:p>
            <a:pPr fontAlgn="base"/>
            <a:r>
              <a:rPr lang="en-US" sz="2400" b="1" dirty="0">
                <a:latin typeface="Arial" panose="020B0604020202020204" pitchFamily="34" charset="0"/>
                <a:cs typeface="Arial" panose="020B0604020202020204" pitchFamily="34" charset="0"/>
              </a:rPr>
              <a:t>Volunteer.</a:t>
            </a:r>
            <a:r>
              <a:rPr lang="en-US" sz="2400" dirty="0">
                <a:latin typeface="Arial" panose="020B0604020202020204" pitchFamily="34" charset="0"/>
                <a:cs typeface="Arial" panose="020B0604020202020204" pitchFamily="34" charset="0"/>
              </a:rPr>
              <a:t> If you are healthy and able, please contact your local food bank and inquire about volunteer needs. </a:t>
            </a:r>
            <a:endParaRPr lang="en-US" sz="2400" dirty="0" smtClean="0">
              <a:latin typeface="Arial" panose="020B0604020202020204" pitchFamily="34" charset="0"/>
              <a:cs typeface="Arial" panose="020B0604020202020204" pitchFamily="34" charset="0"/>
            </a:endParaRPr>
          </a:p>
          <a:p>
            <a:pPr fontAlgn="base"/>
            <a:r>
              <a:rPr lang="en-US" sz="2400" b="1" dirty="0" smtClean="0">
                <a:latin typeface="Arial" panose="020B0604020202020204" pitchFamily="34" charset="0"/>
                <a:cs typeface="Arial" panose="020B0604020202020204" pitchFamily="34" charset="0"/>
              </a:rPr>
              <a:t>Do </a:t>
            </a:r>
            <a:r>
              <a:rPr lang="en-US" sz="2400" b="1" dirty="0">
                <a:latin typeface="Arial" panose="020B0604020202020204" pitchFamily="34" charset="0"/>
                <a:cs typeface="Arial" panose="020B0604020202020204" pitchFamily="34" charset="0"/>
              </a:rPr>
              <a:t>not hoard food. </a:t>
            </a:r>
            <a:r>
              <a:rPr lang="en-US" sz="2400" dirty="0">
                <a:latin typeface="Arial" panose="020B0604020202020204" pitchFamily="34" charset="0"/>
                <a:cs typeface="Arial" panose="020B0604020202020204" pitchFamily="34" charset="0"/>
              </a:rPr>
              <a:t>Many of us have stocked up on essential supplies, but others of us do not have the resources to do so. Clearing out shelves at local stores causes a shortage, which increases the need</a:t>
            </a:r>
            <a:r>
              <a:rPr lang="en-US" sz="2400" dirty="0" smtClean="0">
                <a:latin typeface="Arial" panose="020B0604020202020204" pitchFamily="34" charset="0"/>
                <a:cs typeface="Arial" panose="020B0604020202020204" pitchFamily="34" charset="0"/>
              </a:rPr>
              <a:t>.</a:t>
            </a:r>
          </a:p>
          <a:p>
            <a:pPr fontAlgn="base"/>
            <a:r>
              <a:rPr lang="en-US" sz="2400"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Find your food </a:t>
            </a:r>
            <a:r>
              <a:rPr lang="en-US" sz="2400" b="1" dirty="0" smtClean="0">
                <a:latin typeface="Arial" panose="020B0604020202020204" pitchFamily="34" charset="0"/>
                <a:cs typeface="Arial" panose="020B0604020202020204" pitchFamily="34" charset="0"/>
              </a:rPr>
              <a:t>bank:</a:t>
            </a:r>
          </a:p>
          <a:p>
            <a:pPr marL="114300" indent="0" algn="ctr">
              <a:buNone/>
            </a:pPr>
            <a:r>
              <a:rPr lang="en-US" sz="2400" b="1" dirty="0" smtClean="0">
                <a:latin typeface="Arial" panose="020B0604020202020204" pitchFamily="34" charset="0"/>
                <a:cs typeface="Arial" panose="020B0604020202020204" pitchFamily="34" charset="0"/>
                <a:hlinkClick r:id="rId2"/>
              </a:rPr>
              <a:t>https</a:t>
            </a:r>
            <a:r>
              <a:rPr lang="en-US" sz="2400" b="1" dirty="0">
                <a:latin typeface="Arial" panose="020B0604020202020204" pitchFamily="34" charset="0"/>
                <a:cs typeface="Arial" panose="020B0604020202020204" pitchFamily="34" charset="0"/>
                <a:hlinkClick r:id="rId2"/>
              </a:rPr>
              <a:t>://feedingmissouri.org/your-food-bank/your-fb/</a:t>
            </a:r>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12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4344" y="1672615"/>
            <a:ext cx="3340100" cy="965200"/>
          </a:xfrm>
          <a:prstGeom prst="rect">
            <a:avLst/>
          </a:prstGeom>
        </p:spPr>
      </p:pic>
    </p:spTree>
    <p:extLst>
      <p:ext uri="{BB962C8B-B14F-4D97-AF65-F5344CB8AC3E}">
        <p14:creationId xmlns:p14="http://schemas.microsoft.com/office/powerpoint/2010/main" val="3684463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Other Ways to Support </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Food Security (cont’d)</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2614"/>
            <a:ext cx="7620000" cy="5035915"/>
          </a:xfrm>
        </p:spPr>
        <p:txBody>
          <a:bodyPr>
            <a:normAutofit lnSpcReduction="10000"/>
          </a:bodyPr>
          <a:lstStyle/>
          <a:p>
            <a:pPr marL="114300" indent="0">
              <a:buNone/>
            </a:pPr>
            <a:r>
              <a:rPr lang="en-US" sz="2800" b="1" dirty="0" smtClean="0">
                <a:latin typeface="Arial" panose="020B0604020202020204" pitchFamily="34" charset="0"/>
                <a:cs typeface="Arial" panose="020B0604020202020204" pitchFamily="34" charset="0"/>
              </a:rPr>
              <a:t>Suggestions from food pantry allies:</a:t>
            </a:r>
          </a:p>
          <a:p>
            <a:r>
              <a:rPr lang="en-US" sz="2400" dirty="0" smtClean="0">
                <a:latin typeface="Arial" panose="020B0604020202020204" pitchFamily="34" charset="0"/>
                <a:cs typeface="Arial" panose="020B0604020202020204" pitchFamily="34" charset="0"/>
              </a:rPr>
              <a:t>Donations of food are not being turned away, but </a:t>
            </a:r>
            <a:r>
              <a:rPr lang="en-US" sz="2400" b="1" u="sng" dirty="0" smtClean="0">
                <a:latin typeface="Arial" panose="020B0604020202020204" pitchFamily="34" charset="0"/>
                <a:cs typeface="Arial" panose="020B0604020202020204" pitchFamily="34" charset="0"/>
              </a:rPr>
              <a:t>donations of cash give your local food pantry maximum flexibility </a:t>
            </a:r>
            <a:r>
              <a:rPr lang="en-US" sz="2400" dirty="0" smtClean="0">
                <a:latin typeface="Arial" panose="020B0604020202020204" pitchFamily="34" charset="0"/>
                <a:cs typeface="Arial" panose="020B0604020202020204" pitchFamily="34" charset="0"/>
              </a:rPr>
              <a:t>to buy what they need, often at prices below what you can get. Food donations also take time to process and risk cross-contamination. Go to the pantry’s website. (Remember that many of them are having to cancel fundraising activities during this time of “social distancing.”)</a:t>
            </a:r>
          </a:p>
          <a:p>
            <a:r>
              <a:rPr lang="en-US" sz="2400" dirty="0" smtClean="0">
                <a:latin typeface="Arial" panose="020B0604020202020204" pitchFamily="34" charset="0"/>
                <a:cs typeface="Arial" panose="020B0604020202020204" pitchFamily="34" charset="0"/>
              </a:rPr>
              <a:t>Some pantries are also assembling COVID-19 Emergency Response Kits. See website appeals.</a:t>
            </a:r>
          </a:p>
          <a:p>
            <a:r>
              <a:rPr lang="en-US" sz="2400" dirty="0" smtClean="0">
                <a:latin typeface="Arial" panose="020B0604020202020204" pitchFamily="34" charset="0"/>
                <a:cs typeface="Arial" panose="020B0604020202020204" pitchFamily="34" charset="0"/>
              </a:rPr>
              <a:t>2-1-1 can be a source of contact information for your local pantry.</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13</a:t>
            </a:fld>
            <a:endParaRPr lang="en-US"/>
          </a:p>
        </p:txBody>
      </p:sp>
    </p:spTree>
    <p:extLst>
      <p:ext uri="{BB962C8B-B14F-4D97-AF65-F5344CB8AC3E}">
        <p14:creationId xmlns:p14="http://schemas.microsoft.com/office/powerpoint/2010/main" val="3987513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Other Ways to Support </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Food Security (cont’d)</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2"/>
            <a:ext cx="7620000" cy="5035915"/>
          </a:xfrm>
        </p:spPr>
        <p:txBody>
          <a:bodyPr>
            <a:normAutofit/>
          </a:bodyPr>
          <a:lstStyle/>
          <a:p>
            <a:pPr marL="114300" indent="0">
              <a:buNone/>
            </a:pPr>
            <a:r>
              <a:rPr lang="en-US" sz="2400" dirty="0" smtClean="0">
                <a:latin typeface="Arial" panose="020B0604020202020204" pitchFamily="34" charset="0"/>
                <a:cs typeface="Arial" panose="020B0604020202020204" pitchFamily="34" charset="0"/>
              </a:rPr>
              <a:t>From KC Healthy Kids – ways to support agriculture and food businesses:</a:t>
            </a:r>
          </a:p>
          <a:p>
            <a:r>
              <a:rPr lang="en-US" sz="2400" dirty="0">
                <a:latin typeface="Arial" panose="020B0604020202020204" pitchFamily="34" charset="0"/>
                <a:cs typeface="Arial" panose="020B0604020202020204" pitchFamily="34" charset="0"/>
              </a:rPr>
              <a:t>Subscribe for weekly fresh produce through a local </a:t>
            </a:r>
            <a:r>
              <a:rPr lang="en-US" sz="2400" dirty="0" smtClean="0">
                <a:latin typeface="Arial" panose="020B0604020202020204" pitchFamily="34" charset="0"/>
                <a:cs typeface="Arial" panose="020B0604020202020204" pitchFamily="34" charset="0"/>
              </a:rPr>
              <a:t>farm CSA (Community Supported Agriculture) –</a:t>
            </a:r>
          </a:p>
          <a:p>
            <a:pPr marL="114300" indent="0">
              <a:buNone/>
            </a:pPr>
            <a:r>
              <a:rPr lang="en-US" sz="2400" dirty="0" smtClean="0">
                <a:latin typeface="Arial" panose="020B0604020202020204" pitchFamily="34" charset="0"/>
                <a:cs typeface="Arial" panose="020B0604020202020204" pitchFamily="34" charset="0"/>
              </a:rPr>
              <a:t>Locator available at: </a:t>
            </a:r>
            <a:r>
              <a:rPr lang="en-US" sz="2400" dirty="0">
                <a:hlinkClick r:id="rId2"/>
              </a:rPr>
              <a:t>https://www.localharvest.org/csa</a:t>
            </a:r>
            <a:r>
              <a:rPr lang="en-US" sz="2400" dirty="0" smtClean="0">
                <a:hlinkClick r:id="rId2"/>
              </a:rPr>
              <a:t>/</a:t>
            </a:r>
            <a:endParaRPr lang="en-US" sz="2400" dirty="0" smtClean="0"/>
          </a:p>
          <a:p>
            <a:r>
              <a:rPr lang="en-US" sz="2400" dirty="0" smtClean="0">
                <a:latin typeface="Arial" panose="020B0604020202020204" pitchFamily="34" charset="0"/>
                <a:cs typeface="Arial" panose="020B0604020202020204" pitchFamily="34" charset="0"/>
              </a:rPr>
              <a:t>Keep purchasing from local restaurants and food businesses through carry out, drive through, gift card options.</a:t>
            </a:r>
          </a:p>
          <a:p>
            <a:pPr marL="114300" indent="0">
              <a:buNone/>
            </a:pPr>
            <a:endParaRPr lang="en-US" sz="800" dirty="0" smtClean="0">
              <a:latin typeface="Arial" panose="020B0604020202020204" pitchFamily="34" charset="0"/>
              <a:cs typeface="Arial" panose="020B0604020202020204" pitchFamily="34" charset="0"/>
            </a:endParaRPr>
          </a:p>
          <a:p>
            <a:pPr marL="114300" indent="0">
              <a:buNone/>
            </a:pPr>
            <a:r>
              <a:rPr lang="en-US" sz="2400" dirty="0" smtClean="0">
                <a:latin typeface="Arial" panose="020B0604020202020204" pitchFamily="34" charset="0"/>
                <a:cs typeface="Arial" panose="020B0604020202020204" pitchFamily="34" charset="0"/>
              </a:rPr>
              <a:t>Also a sample workplace COVID-19 policy from KC Healthy Kids is available at the Food Security Coalition website of Empower Missouri – </a:t>
            </a:r>
          </a:p>
          <a:p>
            <a:pPr marL="114300" indent="0" algn="ctr">
              <a:buNone/>
            </a:pPr>
            <a:r>
              <a:rPr lang="en-US" b="1" dirty="0">
                <a:latin typeface="Arial" panose="020B0604020202020204" pitchFamily="34" charset="0"/>
                <a:cs typeface="Arial" panose="020B0604020202020204" pitchFamily="34" charset="0"/>
                <a:hlinkClick r:id="rId3"/>
              </a:rPr>
              <a:t>https://empowermissouri.org/food-security-coalition/</a:t>
            </a:r>
            <a:endParaRPr lang="en-US" b="1" dirty="0" smtClean="0">
              <a:latin typeface="Arial" panose="020B0604020202020204" pitchFamily="34" charset="0"/>
              <a:cs typeface="Arial" panose="020B0604020202020204" pitchFamily="34" charset="0"/>
            </a:endParaRPr>
          </a:p>
          <a:p>
            <a:pPr marL="114300" indent="0">
              <a:buNone/>
            </a:pP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14</a:t>
            </a:fld>
            <a:endParaRPr lang="en-US"/>
          </a:p>
        </p:txBody>
      </p:sp>
    </p:spTree>
    <p:extLst>
      <p:ext uri="{BB962C8B-B14F-4D97-AF65-F5344CB8AC3E}">
        <p14:creationId xmlns:p14="http://schemas.microsoft.com/office/powerpoint/2010/main" val="2177346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15608"/>
          </a:xfrm>
        </p:spPr>
        <p:txBody>
          <a:bodyPr/>
          <a:lstStyle/>
          <a:p>
            <a:pPr algn="ctr"/>
            <a:r>
              <a:rPr lang="en-US" sz="2400" dirty="0" smtClean="0">
                <a:latin typeface="Arial" panose="020B0604020202020204" pitchFamily="34" charset="0"/>
                <a:cs typeface="Arial" panose="020B0604020202020204" pitchFamily="34" charset="0"/>
              </a:rPr>
              <a:t>Resources on COVID-19</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from Dr. Haller</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90246"/>
            <a:ext cx="7620000" cy="5310554"/>
          </a:xfrm>
        </p:spPr>
        <p:txBody>
          <a:bodyPr>
            <a:normAutofit fontScale="85000" lnSpcReduction="20000"/>
          </a:bodyPr>
          <a:lstStyle/>
          <a:p>
            <a:pPr marL="114300" indent="0">
              <a:buNone/>
            </a:pPr>
            <a:r>
              <a:rPr lang="en-US" sz="2400" dirty="0">
                <a:latin typeface="Arial" panose="020B0604020202020204" pitchFamily="34" charset="0"/>
                <a:cs typeface="Arial" panose="020B0604020202020204" pitchFamily="34" charset="0"/>
              </a:rPr>
              <a:t>CDC: </a:t>
            </a:r>
            <a:r>
              <a:rPr lang="en-US" sz="2400" dirty="0" smtClean="0">
                <a:latin typeface="Arial" panose="020B0604020202020204" pitchFamily="34" charset="0"/>
                <a:cs typeface="Arial" panose="020B0604020202020204" pitchFamily="34" charset="0"/>
              </a:rPr>
              <a:t> General </a:t>
            </a:r>
            <a:r>
              <a:rPr lang="en-US" sz="2400" dirty="0">
                <a:latin typeface="Arial" panose="020B0604020202020204" pitchFamily="34" charset="0"/>
                <a:cs typeface="Arial" panose="020B0604020202020204" pitchFamily="34" charset="0"/>
              </a:rPr>
              <a:t>COVID-19 website with links to stats</a:t>
            </a:r>
            <a:br>
              <a:rPr lang="en-US" sz="2400" dirty="0">
                <a:latin typeface="Arial" panose="020B0604020202020204" pitchFamily="34" charset="0"/>
                <a:cs typeface="Arial" panose="020B0604020202020204" pitchFamily="34" charset="0"/>
              </a:rPr>
            </a:br>
            <a:r>
              <a:rPr lang="en-US" sz="2400" u="sng" dirty="0">
                <a:latin typeface="Arial" panose="020B0604020202020204" pitchFamily="34" charset="0"/>
                <a:cs typeface="Arial" panose="020B0604020202020204" pitchFamily="34" charset="0"/>
                <a:hlinkClick r:id="rId2"/>
              </a:rPr>
              <a:t>https://www.cdc.gov/coronavirus/2019-ncov/index.html</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marL="114300" indent="0">
              <a:buNone/>
            </a:pP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COVID-19 Prevention website</a:t>
            </a:r>
            <a:br>
              <a:rPr lang="en-US" sz="2400" dirty="0">
                <a:latin typeface="Arial" panose="020B0604020202020204" pitchFamily="34" charset="0"/>
                <a:cs typeface="Arial" panose="020B0604020202020204" pitchFamily="34" charset="0"/>
              </a:rPr>
            </a:br>
            <a:r>
              <a:rPr lang="en-US" sz="2400" u="sng" dirty="0">
                <a:latin typeface="Arial" panose="020B0604020202020204" pitchFamily="34" charset="0"/>
                <a:cs typeface="Arial" panose="020B0604020202020204" pitchFamily="34" charset="0"/>
                <a:hlinkClick r:id="rId3"/>
              </a:rPr>
              <a:t>https://www.cdc.gov/coronavirus/2019-ncov/prepare/prevention.html?CDC_AA_refVal=https%3A%2F%2Fwww.cdc.gov%2Fcoronavirus%2F2019-ncov%2Fabout%2Fprevention.html</a:t>
            </a: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MO </a:t>
            </a:r>
            <a:r>
              <a:rPr lang="en-US" sz="2400" dirty="0" smtClean="0">
                <a:latin typeface="Arial" panose="020B0604020202020204" pitchFamily="34" charset="0"/>
                <a:cs typeface="Arial" panose="020B0604020202020204" pitchFamily="34" charset="0"/>
              </a:rPr>
              <a:t>DHSS: Missouri </a:t>
            </a:r>
            <a:r>
              <a:rPr lang="en-US" sz="2400" dirty="0">
                <a:latin typeface="Arial" panose="020B0604020202020204" pitchFamily="34" charset="0"/>
                <a:cs typeface="Arial" panose="020B0604020202020204" pitchFamily="34" charset="0"/>
              </a:rPr>
              <a:t>stats</a:t>
            </a:r>
            <a:br>
              <a:rPr lang="en-US" sz="2400" dirty="0">
                <a:latin typeface="Arial" panose="020B0604020202020204" pitchFamily="34" charset="0"/>
                <a:cs typeface="Arial" panose="020B0604020202020204" pitchFamily="34" charset="0"/>
              </a:rPr>
            </a:br>
            <a:r>
              <a:rPr lang="en-US" sz="2400" u="sng" dirty="0">
                <a:latin typeface="Arial" panose="020B0604020202020204" pitchFamily="34" charset="0"/>
                <a:cs typeface="Arial" panose="020B0604020202020204" pitchFamily="34" charset="0"/>
                <a:hlinkClick r:id="rId4"/>
              </a:rPr>
              <a:t>https://health.mo.gov/living/healthcondiseases/communicable/novel-coronavirus/</a:t>
            </a: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Johns Hopkins: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COVID-19 maps and resources including signup for daily briefings</a:t>
            </a:r>
            <a:br>
              <a:rPr lang="en-US" sz="2400" dirty="0">
                <a:latin typeface="Arial" panose="020B0604020202020204" pitchFamily="34" charset="0"/>
                <a:cs typeface="Arial" panose="020B0604020202020204" pitchFamily="34" charset="0"/>
              </a:rPr>
            </a:br>
            <a:r>
              <a:rPr lang="en-US" sz="2400" u="sng" dirty="0">
                <a:latin typeface="Arial" panose="020B0604020202020204" pitchFamily="34" charset="0"/>
                <a:cs typeface="Arial" panose="020B0604020202020204" pitchFamily="34" charset="0"/>
                <a:hlinkClick r:id="rId5"/>
              </a:rPr>
              <a:t>https://coronavirus.jhu.edu</a:t>
            </a: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American Academy of </a:t>
            </a:r>
            <a:r>
              <a:rPr lang="en-US" sz="2400" dirty="0" smtClean="0">
                <a:latin typeface="Arial" panose="020B0604020202020204" pitchFamily="34" charset="0"/>
                <a:cs typeface="Arial" panose="020B0604020202020204" pitchFamily="34" charset="0"/>
              </a:rPr>
              <a:t>Pediatrics: Family </a:t>
            </a:r>
            <a:r>
              <a:rPr lang="en-US" sz="2400" dirty="0">
                <a:latin typeface="Arial" panose="020B0604020202020204" pitchFamily="34" charset="0"/>
                <a:cs typeface="Arial" panose="020B0604020202020204" pitchFamily="34" charset="0"/>
              </a:rPr>
              <a:t>and child resources</a:t>
            </a:r>
            <a:br>
              <a:rPr lang="en-US" sz="2400" dirty="0">
                <a:latin typeface="Arial" panose="020B0604020202020204" pitchFamily="34" charset="0"/>
                <a:cs typeface="Arial" panose="020B0604020202020204" pitchFamily="34" charset="0"/>
              </a:rPr>
            </a:br>
            <a:r>
              <a:rPr lang="en-US" sz="2400" u="sng" dirty="0">
                <a:latin typeface="Arial" panose="020B0604020202020204" pitchFamily="34" charset="0"/>
                <a:cs typeface="Arial" panose="020B0604020202020204" pitchFamily="34" charset="0"/>
                <a:hlinkClick r:id="rId6"/>
              </a:rPr>
              <a:t>https://services.aap.org/en/pages/2019-novel-coronavirus-covid-19-infections/</a:t>
            </a:r>
            <a:r>
              <a:rPr lang="en-US" sz="2400" dirty="0">
                <a:latin typeface="Arial" panose="020B0604020202020204" pitchFamily="34" charset="0"/>
                <a:cs typeface="Arial" panose="020B0604020202020204" pitchFamily="34" charset="0"/>
                <a:hlinkClick r:id="rId6"/>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15</a:t>
            </a:fld>
            <a:endParaRPr lang="en-US"/>
          </a:p>
        </p:txBody>
      </p:sp>
    </p:spTree>
    <p:extLst>
      <p:ext uri="{BB962C8B-B14F-4D97-AF65-F5344CB8AC3E}">
        <p14:creationId xmlns:p14="http://schemas.microsoft.com/office/powerpoint/2010/main" val="3890718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latin typeface="Arial" panose="020B0604020202020204" pitchFamily="34" charset="0"/>
                <a:cs typeface="Arial" panose="020B0604020202020204" pitchFamily="34" charset="0"/>
              </a:rPr>
              <a:t>Thank you to those who  were a resource</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for this special call for food security advocates</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54015"/>
            <a:ext cx="7620000" cy="5046785"/>
          </a:xfrm>
        </p:spPr>
        <p:txBody>
          <a:bodyPr/>
          <a:lstStyle/>
          <a:p>
            <a:pPr lvl="0"/>
            <a:r>
              <a:rPr lang="en-US" sz="2400" b="1" dirty="0">
                <a:latin typeface="Arial" panose="020B0604020202020204" pitchFamily="34" charset="0"/>
                <a:cs typeface="Arial" panose="020B0604020202020204" pitchFamily="34" charset="0"/>
              </a:rPr>
              <a:t>Michelle </a:t>
            </a:r>
            <a:r>
              <a:rPr lang="en-US" sz="2400" b="1" dirty="0" err="1">
                <a:latin typeface="Arial" panose="020B0604020202020204" pitchFamily="34" charset="0"/>
                <a:cs typeface="Arial" panose="020B0604020202020204" pitchFamily="34" charset="0"/>
              </a:rPr>
              <a:t>Bernth</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2"/>
              </a:rPr>
              <a:t>AGAPE Food </a:t>
            </a:r>
            <a:r>
              <a:rPr lang="en-US" sz="2400" dirty="0" smtClean="0">
                <a:latin typeface="Arial" panose="020B0604020202020204" pitchFamily="34" charset="0"/>
                <a:cs typeface="Arial" panose="020B0604020202020204" pitchFamily="34" charset="0"/>
                <a:hlinkClick r:id="rId2"/>
              </a:rPr>
              <a:t>Pantry</a:t>
            </a:r>
            <a:r>
              <a:rPr lang="en-US" sz="2400" dirty="0" smtClean="0">
                <a:latin typeface="Arial" panose="020B0604020202020204" pitchFamily="34" charset="0"/>
                <a:cs typeface="Arial" panose="020B0604020202020204" pitchFamily="34" charset="0"/>
              </a:rPr>
              <a:t>, Warrenton</a:t>
            </a:r>
            <a:endParaRPr lang="en-US"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Karen Siebert</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3"/>
              </a:rPr>
              <a:t>HARVESTERS: The Community </a:t>
            </a:r>
            <a:r>
              <a:rPr lang="en-US" sz="2400" dirty="0" smtClean="0">
                <a:latin typeface="Arial" panose="020B0604020202020204" pitchFamily="34" charset="0"/>
                <a:cs typeface="Arial" panose="020B0604020202020204" pitchFamily="34" charset="0"/>
                <a:hlinkClick r:id="rId3"/>
              </a:rPr>
              <a:t>Food Network</a:t>
            </a:r>
            <a:r>
              <a:rPr lang="en-US" sz="2400" dirty="0" smtClean="0">
                <a:latin typeface="Arial" panose="020B0604020202020204" pitchFamily="34" charset="0"/>
                <a:cs typeface="Arial" panose="020B0604020202020204" pitchFamily="34" charset="0"/>
              </a:rPr>
              <a:t>, Kansas City</a:t>
            </a:r>
            <a:endParaRPr lang="en-US"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Pam </a:t>
            </a:r>
            <a:r>
              <a:rPr lang="en-US" sz="2400" b="1" dirty="0" err="1">
                <a:latin typeface="Arial" panose="020B0604020202020204" pitchFamily="34" charset="0"/>
                <a:cs typeface="Arial" panose="020B0604020202020204" pitchFamily="34" charset="0"/>
              </a:rPr>
              <a:t>Struckhoff</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4"/>
              </a:rPr>
              <a:t>St. Joachim &amp; Ann Care </a:t>
            </a:r>
            <a:r>
              <a:rPr lang="en-US" sz="2400" dirty="0" smtClean="0">
                <a:latin typeface="Arial" panose="020B0604020202020204" pitchFamily="34" charset="0"/>
                <a:cs typeface="Arial" panose="020B0604020202020204" pitchFamily="34" charset="0"/>
                <a:hlinkClick r:id="rId4"/>
              </a:rPr>
              <a:t>Service</a:t>
            </a:r>
            <a:r>
              <a:rPr lang="en-US" sz="2400" dirty="0" smtClean="0">
                <a:latin typeface="Arial" panose="020B0604020202020204" pitchFamily="34" charset="0"/>
                <a:cs typeface="Arial" panose="020B0604020202020204" pitchFamily="34" charset="0"/>
              </a:rPr>
              <a:t>, St. Charles</a:t>
            </a:r>
            <a:endParaRPr lang="en-US"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Scott Baker</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5"/>
              </a:rPr>
              <a:t>Feeding </a:t>
            </a:r>
            <a:r>
              <a:rPr lang="en-US" sz="2400" dirty="0" smtClean="0">
                <a:latin typeface="Arial" panose="020B0604020202020204" pitchFamily="34" charset="0"/>
                <a:cs typeface="Arial" panose="020B0604020202020204" pitchFamily="34" charset="0"/>
                <a:hlinkClick r:id="rId5"/>
              </a:rPr>
              <a:t>Missouri</a:t>
            </a:r>
            <a:r>
              <a:rPr lang="en-US" sz="2400" dirty="0" smtClean="0">
                <a:latin typeface="Arial" panose="020B0604020202020204" pitchFamily="34" charset="0"/>
                <a:cs typeface="Arial" panose="020B0604020202020204" pitchFamily="34" charset="0"/>
              </a:rPr>
              <a:t>, Columbia</a:t>
            </a:r>
            <a:endParaRPr lang="en-US"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Cyndi Miller</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6"/>
              </a:rPr>
              <a:t>Circle of </a:t>
            </a:r>
            <a:r>
              <a:rPr lang="en-US" sz="2400" dirty="0" smtClean="0">
                <a:latin typeface="Arial" panose="020B0604020202020204" pitchFamily="34" charset="0"/>
                <a:cs typeface="Arial" panose="020B0604020202020204" pitchFamily="34" charset="0"/>
                <a:hlinkClick r:id="rId6"/>
              </a:rPr>
              <a:t>Concern</a:t>
            </a:r>
            <a:r>
              <a:rPr lang="en-US" sz="2400" dirty="0" smtClean="0">
                <a:latin typeface="Arial" panose="020B0604020202020204" pitchFamily="34" charset="0"/>
                <a:cs typeface="Arial" panose="020B0604020202020204" pitchFamily="34" charset="0"/>
              </a:rPr>
              <a:t>, Valley Park</a:t>
            </a:r>
            <a:endParaRPr lang="en-US"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Trina </a:t>
            </a:r>
            <a:r>
              <a:rPr lang="en-US" sz="2400" b="1" dirty="0" err="1">
                <a:latin typeface="Arial" panose="020B0604020202020204" pitchFamily="34" charset="0"/>
                <a:cs typeface="Arial" panose="020B0604020202020204" pitchFamily="34" charset="0"/>
              </a:rPr>
              <a:t>Ragain</a:t>
            </a:r>
            <a:r>
              <a:rPr lang="en-US" sz="2400" b="1" dirty="0">
                <a:latin typeface="Arial" panose="020B0604020202020204" pitchFamily="34" charset="0"/>
                <a:cs typeface="Arial" panose="020B0604020202020204" pitchFamily="34" charset="0"/>
              </a:rPr>
              <a:t> and Sarah Swearer</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7"/>
              </a:rPr>
              <a:t>Operation Food </a:t>
            </a:r>
            <a:r>
              <a:rPr lang="en-US" sz="2400" dirty="0" smtClean="0">
                <a:latin typeface="Arial" panose="020B0604020202020204" pitchFamily="34" charset="0"/>
                <a:cs typeface="Arial" panose="020B0604020202020204" pitchFamily="34" charset="0"/>
                <a:hlinkClick r:id="rId7"/>
              </a:rPr>
              <a:t>Search</a:t>
            </a:r>
            <a:r>
              <a:rPr lang="en-US" sz="2400" dirty="0" smtClean="0">
                <a:latin typeface="Arial" panose="020B0604020202020204" pitchFamily="34" charset="0"/>
                <a:cs typeface="Arial" panose="020B0604020202020204" pitchFamily="34" charset="0"/>
              </a:rPr>
              <a:t>, St. Louis</a:t>
            </a:r>
            <a:endParaRPr lang="en-US"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Beth Low-Smith</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8"/>
              </a:rPr>
              <a:t>KC Healthy </a:t>
            </a:r>
            <a:r>
              <a:rPr lang="en-US" sz="2400" dirty="0" smtClean="0">
                <a:latin typeface="Arial" panose="020B0604020202020204" pitchFamily="34" charset="0"/>
                <a:cs typeface="Arial" panose="020B0604020202020204" pitchFamily="34" charset="0"/>
                <a:hlinkClick r:id="rId8"/>
              </a:rPr>
              <a:t>Kids</a:t>
            </a:r>
            <a:r>
              <a:rPr lang="en-US" sz="2400" dirty="0" smtClean="0">
                <a:latin typeface="Arial" panose="020B0604020202020204" pitchFamily="34" charset="0"/>
                <a:cs typeface="Arial" panose="020B0604020202020204" pitchFamily="34" charset="0"/>
              </a:rPr>
              <a:t>, Kansas City</a:t>
            </a:r>
            <a:endParaRPr lang="en-US"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Garrett Webb and Dr. </a:t>
            </a:r>
            <a:r>
              <a:rPr lang="en-US" sz="2400" b="1" dirty="0" smtClean="0">
                <a:latin typeface="Arial" panose="020B0604020202020204" pitchFamily="34" charset="0"/>
                <a:cs typeface="Arial" panose="020B0604020202020204" pitchFamily="34" charset="0"/>
              </a:rPr>
              <a:t>Ken Haller</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9"/>
              </a:rPr>
              <a:t>MO Chapter, American Academy of Pediatrics</a:t>
            </a:r>
            <a:endParaRPr lang="en-US" sz="2400" dirty="0">
              <a:latin typeface="Arial" panose="020B0604020202020204" pitchFamily="34" charset="0"/>
              <a:cs typeface="Arial" panose="020B0604020202020204" pitchFamily="34" charset="0"/>
            </a:endParaRPr>
          </a:p>
          <a:p>
            <a:pPr marL="114300" indent="0">
              <a:buNone/>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16</a:t>
            </a:fld>
            <a:endParaRPr lang="en-US"/>
          </a:p>
        </p:txBody>
      </p:sp>
    </p:spTree>
    <p:extLst>
      <p:ext uri="{BB962C8B-B14F-4D97-AF65-F5344CB8AC3E}">
        <p14:creationId xmlns:p14="http://schemas.microsoft.com/office/powerpoint/2010/main" val="2933049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6975" y="1107268"/>
            <a:ext cx="7543800" cy="1361439"/>
          </a:xfrm>
        </p:spPr>
        <p:txBody>
          <a:bodyPr/>
          <a:lstStyle/>
          <a:p>
            <a:pPr algn="ctr"/>
            <a:r>
              <a:rPr lang="en-US" sz="4400" dirty="0"/>
              <a:t/>
            </a:r>
            <a:br>
              <a:rPr lang="en-US" sz="4400" dirty="0"/>
            </a:br>
            <a:r>
              <a:rPr lang="en-US" sz="4000" dirty="0">
                <a:solidFill>
                  <a:srgbClr val="0070C0"/>
                </a:solidFill>
              </a:rPr>
              <a:t/>
            </a:r>
            <a:br>
              <a:rPr lang="en-US" sz="4000" dirty="0">
                <a:solidFill>
                  <a:srgbClr val="0070C0"/>
                </a:solidFill>
              </a:rPr>
            </a:br>
            <a:r>
              <a:rPr lang="en-US" sz="4000" dirty="0">
                <a:solidFill>
                  <a:srgbClr val="0070C0"/>
                </a:solidFill>
              </a:rPr>
              <a:t/>
            </a:r>
            <a:br>
              <a:rPr lang="en-US" sz="4000" dirty="0">
                <a:solidFill>
                  <a:srgbClr val="0070C0"/>
                </a:solidFill>
              </a:rPr>
            </a:br>
            <a:r>
              <a:rPr lang="en-US" sz="4000" dirty="0"/>
              <a:t/>
            </a:r>
            <a:br>
              <a:rPr lang="en-US" sz="4000" dirty="0"/>
            </a:br>
            <a:r>
              <a:rPr lang="en-US" sz="4000" b="1" dirty="0"/>
              <a:t/>
            </a:r>
            <a:br>
              <a:rPr lang="en-US" sz="4000" b="1" dirty="0"/>
            </a:br>
            <a:r>
              <a:rPr lang="en-US" sz="4000" b="1" dirty="0"/>
              <a:t/>
            </a:r>
            <a:br>
              <a:rPr lang="en-US" sz="4000" b="1" dirty="0"/>
            </a:br>
            <a:endParaRPr lang="en-US" sz="3200" b="1" i="1" dirty="0">
              <a:latin typeface="+mn-lt"/>
              <a:cs typeface="Arial" panose="020B0604020202020204" pitchFamily="34" charset="0"/>
            </a:endParaRPr>
          </a:p>
        </p:txBody>
      </p:sp>
      <p:sp>
        <p:nvSpPr>
          <p:cNvPr id="3" name="Rectangle 2"/>
          <p:cNvSpPr/>
          <p:nvPr/>
        </p:nvSpPr>
        <p:spPr>
          <a:xfrm>
            <a:off x="1321904" y="839430"/>
            <a:ext cx="6573588" cy="3662541"/>
          </a:xfrm>
          <a:prstGeom prst="rect">
            <a:avLst/>
          </a:prstGeom>
        </p:spPr>
        <p:txBody>
          <a:bodyPr wrap="square">
            <a:spAutoFit/>
          </a:bodyPr>
          <a:lstStyle/>
          <a:p>
            <a:pPr algn="ctr"/>
            <a:r>
              <a:rPr lang="en-US" sz="3200" b="1" dirty="0" smtClean="0">
                <a:solidFill>
                  <a:srgbClr val="0033CC"/>
                </a:solidFill>
                <a:latin typeface="Arial" panose="020B0604020202020204" pitchFamily="34" charset="0"/>
                <a:cs typeface="Arial" panose="020B0604020202020204" pitchFamily="34" charset="0"/>
              </a:rPr>
              <a:t>Next Empowering You Webinar</a:t>
            </a:r>
          </a:p>
          <a:p>
            <a:pPr algn="ctr"/>
            <a:r>
              <a:rPr lang="en-US" sz="3200" b="1" dirty="0" smtClean="0">
                <a:solidFill>
                  <a:srgbClr val="0033CC"/>
                </a:solidFill>
                <a:latin typeface="Arial" panose="020B0604020202020204" pitchFamily="34" charset="0"/>
                <a:cs typeface="Arial" panose="020B0604020202020204" pitchFamily="34" charset="0"/>
              </a:rPr>
              <a:t>for Justice Advocates</a:t>
            </a:r>
          </a:p>
          <a:p>
            <a:pPr algn="ctr"/>
            <a:r>
              <a:rPr lang="en-US" sz="2800" b="1" dirty="0" smtClean="0">
                <a:solidFill>
                  <a:srgbClr val="0033CC"/>
                </a:solidFill>
                <a:latin typeface="Arial" panose="020B0604020202020204" pitchFamily="34" charset="0"/>
                <a:cs typeface="Arial" panose="020B0604020202020204" pitchFamily="34" charset="0"/>
              </a:rPr>
              <a:t>Thursday, March 19, 1 p.m.</a:t>
            </a:r>
          </a:p>
          <a:p>
            <a:pPr algn="ctr"/>
            <a:r>
              <a:rPr lang="en-US" sz="2800" b="1" dirty="0" smtClean="0">
                <a:solidFill>
                  <a:srgbClr val="0033CC"/>
                </a:solidFill>
                <a:latin typeface="Arial" panose="020B0604020202020204" pitchFamily="34" charset="0"/>
                <a:cs typeface="Arial" panose="020B0604020202020204" pitchFamily="34" charset="0"/>
              </a:rPr>
              <a:t>Featured Topics: First Half of Legislative Session Wrap Up, plus Clean Slate Expungement by Ellen </a:t>
            </a:r>
            <a:r>
              <a:rPr lang="en-US" sz="2800" b="1" dirty="0" err="1" smtClean="0">
                <a:solidFill>
                  <a:srgbClr val="0033CC"/>
                </a:solidFill>
                <a:latin typeface="Arial" panose="020B0604020202020204" pitchFamily="34" charset="0"/>
                <a:cs typeface="Arial" panose="020B0604020202020204" pitchFamily="34" charset="0"/>
              </a:rPr>
              <a:t>Suni</a:t>
            </a:r>
            <a:r>
              <a:rPr lang="en-US" sz="2800" b="1" dirty="0" smtClean="0">
                <a:solidFill>
                  <a:srgbClr val="0033CC"/>
                </a:solidFill>
                <a:latin typeface="Arial" panose="020B0604020202020204" pitchFamily="34" charset="0"/>
                <a:cs typeface="Arial" panose="020B0604020202020204" pitchFamily="34" charset="0"/>
              </a:rPr>
              <a:t> &amp; Staci Pratt, UMKC Law School</a:t>
            </a:r>
          </a:p>
          <a:p>
            <a:pPr algn="ctr"/>
            <a:endParaRPr lang="en-US" sz="2800" b="1" dirty="0" smtClean="0">
              <a:solidFill>
                <a:srgbClr val="0033CC"/>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217986" y="4276080"/>
            <a:ext cx="1960683" cy="1862649"/>
          </a:xfrm>
          <a:prstGeom prst="rect">
            <a:avLst/>
          </a:prstGeom>
        </p:spPr>
      </p:pic>
    </p:spTree>
    <p:extLst>
      <p:ext uri="{BB962C8B-B14F-4D97-AF65-F5344CB8AC3E}">
        <p14:creationId xmlns:p14="http://schemas.microsoft.com/office/powerpoint/2010/main" val="3978690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1777"/>
            <a:ext cx="7620000" cy="1143000"/>
          </a:xfrm>
        </p:spPr>
        <p:txBody>
          <a:bodyPr/>
          <a:lstStyle/>
          <a:p>
            <a:pPr algn="ctr"/>
            <a:r>
              <a:rPr lang="en-US" dirty="0">
                <a:solidFill>
                  <a:srgbClr val="0033CC"/>
                </a:solidFill>
                <a:latin typeface="Arial" panose="020B0604020202020204" pitchFamily="34" charset="0"/>
                <a:cs typeface="Arial" panose="020B0604020202020204" pitchFamily="34" charset="0"/>
              </a:rPr>
              <a:t>Thank You!</a:t>
            </a:r>
            <a:br>
              <a:rPr lang="en-US" dirty="0">
                <a:solidFill>
                  <a:srgbClr val="0033CC"/>
                </a:solidFill>
                <a:latin typeface="Arial" panose="020B0604020202020204" pitchFamily="34" charset="0"/>
                <a:cs typeface="Arial" panose="020B0604020202020204" pitchFamily="34" charset="0"/>
              </a:rPr>
            </a:br>
            <a:endParaRPr lang="en-US" dirty="0">
              <a:solidFill>
                <a:srgbClr val="0033CC"/>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52330"/>
            <a:ext cx="7620000" cy="5148470"/>
          </a:xfrm>
        </p:spPr>
        <p:txBody>
          <a:bodyPr>
            <a:normAutofit fontScale="85000" lnSpcReduction="20000"/>
          </a:bodyPr>
          <a:lstStyle/>
          <a:p>
            <a:pPr marL="114300" indent="0" algn="ctr">
              <a:buNone/>
            </a:pPr>
            <a:endParaRPr lang="en-US" dirty="0"/>
          </a:p>
          <a:p>
            <a:pPr marL="114300" indent="0" algn="ctr">
              <a:buNone/>
            </a:pPr>
            <a:r>
              <a:rPr lang="en-US" sz="3000" dirty="0" smtClean="0">
                <a:latin typeface="Arial" panose="020B0604020202020204" pitchFamily="34" charset="0"/>
                <a:cs typeface="Arial" panose="020B0604020202020204" pitchFamily="34" charset="0"/>
              </a:rPr>
              <a:t>Jeanette Mott Oxford, M. Div. (“JMO”)</a:t>
            </a:r>
            <a:endParaRPr lang="en-US" sz="3000" dirty="0">
              <a:latin typeface="Arial" panose="020B0604020202020204" pitchFamily="34" charset="0"/>
              <a:cs typeface="Arial" panose="020B0604020202020204" pitchFamily="34" charset="0"/>
            </a:endParaRPr>
          </a:p>
          <a:p>
            <a:pPr marL="114300" indent="0" algn="ctr">
              <a:buNone/>
            </a:pPr>
            <a:r>
              <a:rPr lang="en-US" sz="3000" dirty="0">
                <a:latin typeface="Arial" panose="020B0604020202020204" pitchFamily="34" charset="0"/>
                <a:cs typeface="Arial" panose="020B0604020202020204" pitchFamily="34" charset="0"/>
              </a:rPr>
              <a:t>Empower Missouri</a:t>
            </a:r>
          </a:p>
          <a:p>
            <a:pPr marL="114300" indent="0" algn="ctr">
              <a:buNone/>
            </a:pPr>
            <a:r>
              <a:rPr lang="en-US" sz="3000" dirty="0" smtClean="0">
                <a:latin typeface="Arial" panose="020B0604020202020204" pitchFamily="34" charset="0"/>
                <a:cs typeface="Arial" panose="020B0604020202020204" pitchFamily="34" charset="0"/>
              </a:rPr>
              <a:t>jeanette@empowermissouri.org</a:t>
            </a:r>
            <a:endParaRPr lang="en-US" sz="3000" dirty="0">
              <a:latin typeface="Arial" panose="020B0604020202020204" pitchFamily="34" charset="0"/>
              <a:cs typeface="Arial" panose="020B0604020202020204" pitchFamily="34" charset="0"/>
            </a:endParaRPr>
          </a:p>
          <a:p>
            <a:pPr marL="114300" indent="0" algn="ctr">
              <a:buNone/>
            </a:pPr>
            <a:endParaRPr lang="en-US" dirty="0">
              <a:latin typeface="Arial" panose="020B0604020202020204" pitchFamily="34" charset="0"/>
              <a:cs typeface="Arial" panose="020B0604020202020204" pitchFamily="34" charset="0"/>
            </a:endParaRPr>
          </a:p>
          <a:p>
            <a:pPr marL="114300" indent="0" algn="ctr">
              <a:buNone/>
            </a:pPr>
            <a:endParaRPr lang="en-US" dirty="0">
              <a:latin typeface="Arial" panose="020B0604020202020204" pitchFamily="34" charset="0"/>
              <a:cs typeface="Arial" panose="020B0604020202020204" pitchFamily="34" charset="0"/>
            </a:endParaRPr>
          </a:p>
          <a:p>
            <a:pPr marL="114300" indent="0" algn="ctr">
              <a:buNone/>
            </a:pPr>
            <a:r>
              <a:rPr lang="en-US" sz="2600" dirty="0">
                <a:solidFill>
                  <a:srgbClr val="0033CC"/>
                </a:solidFill>
                <a:latin typeface="Arial" panose="020B0604020202020204" pitchFamily="34" charset="0"/>
                <a:cs typeface="Arial" panose="020B0604020202020204" pitchFamily="34" charset="0"/>
              </a:rPr>
              <a:t>Connect with Empower Missouri:</a:t>
            </a:r>
          </a:p>
          <a:p>
            <a:pPr marL="114300" indent="0" algn="ctr">
              <a:buNone/>
            </a:pPr>
            <a:endParaRPr lang="en-US" sz="2600" dirty="0">
              <a:latin typeface="Arial" panose="020B0604020202020204" pitchFamily="34" charset="0"/>
              <a:cs typeface="Arial" panose="020B0604020202020204" pitchFamily="34" charset="0"/>
            </a:endParaRPr>
          </a:p>
          <a:p>
            <a:pPr marL="114300" indent="0" algn="ctr">
              <a:buNone/>
            </a:pP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empowermissouri</a:t>
            </a:r>
            <a:r>
              <a:rPr lang="en-US" sz="2600" dirty="0">
                <a:latin typeface="Arial" panose="020B0604020202020204" pitchFamily="34" charset="0"/>
                <a:cs typeface="Arial" panose="020B0604020202020204" pitchFamily="34" charset="0"/>
              </a:rPr>
              <a:t>	  </a:t>
            </a:r>
          </a:p>
          <a:p>
            <a:pPr marL="114300" indent="0" algn="ctr">
              <a:buNone/>
            </a:pPr>
            <a:endParaRPr lang="en-US" sz="2600" dirty="0">
              <a:latin typeface="Arial" panose="020B0604020202020204" pitchFamily="34" charset="0"/>
              <a:cs typeface="Arial" panose="020B0604020202020204" pitchFamily="34" charset="0"/>
            </a:endParaRPr>
          </a:p>
          <a:p>
            <a:pPr marL="114300" indent="0" algn="ctr">
              <a:buNone/>
            </a:pP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empowermissouri</a:t>
            </a:r>
            <a:endParaRPr lang="en-US" sz="2600" dirty="0">
              <a:latin typeface="Arial" panose="020B0604020202020204" pitchFamily="34" charset="0"/>
              <a:cs typeface="Arial" panose="020B0604020202020204" pitchFamily="34" charset="0"/>
            </a:endParaRPr>
          </a:p>
          <a:p>
            <a:pPr marL="114300" indent="0" algn="ctr">
              <a:buNone/>
            </a:pPr>
            <a:endParaRPr lang="en-US" sz="2600" dirty="0">
              <a:latin typeface="Arial" panose="020B0604020202020204" pitchFamily="34" charset="0"/>
              <a:cs typeface="Arial" panose="020B0604020202020204" pitchFamily="34" charset="0"/>
            </a:endParaRPr>
          </a:p>
          <a:p>
            <a:pPr marL="114300" indent="0" algn="ctr">
              <a:buNone/>
            </a:pPr>
            <a:r>
              <a:rPr lang="en-US" sz="2600" dirty="0">
                <a:latin typeface="Arial" panose="020B0604020202020204" pitchFamily="34" charset="0"/>
                <a:cs typeface="Arial" panose="020B0604020202020204" pitchFamily="34" charset="0"/>
              </a:rPr>
              <a:t>    www.empowermissouri.org</a:t>
            </a:r>
          </a:p>
          <a:p>
            <a:pPr marL="114300" indent="0">
              <a:buNone/>
            </a:pPr>
            <a:r>
              <a:rPr lang="en-US" sz="2600" dirty="0"/>
              <a:t>         </a:t>
            </a:r>
          </a:p>
        </p:txBody>
      </p:sp>
      <p:sp>
        <p:nvSpPr>
          <p:cNvPr id="4" name="Slide Number Placeholder 3"/>
          <p:cNvSpPr>
            <a:spLocks noGrp="1"/>
          </p:cNvSpPr>
          <p:nvPr>
            <p:ph type="sldNum" sz="quarter" idx="12"/>
          </p:nvPr>
        </p:nvSpPr>
        <p:spPr/>
        <p:txBody>
          <a:bodyPr/>
          <a:lstStyle/>
          <a:p>
            <a:fld id="{7F5CE407-6216-4202-80E4-A30DC2F709B2}" type="slidenum">
              <a:rPr lang="en-US" smtClean="0"/>
              <a:pPr/>
              <a:t>18</a:t>
            </a:fld>
            <a:endParaRPr lang="en-US"/>
          </a:p>
        </p:txBody>
      </p:sp>
      <p:pic>
        <p:nvPicPr>
          <p:cNvPr id="5" name="Picture 4" descr="frac-ppt-icons-01.png"/>
          <p:cNvPicPr>
            <a:picLocks noChangeAspect="1"/>
          </p:cNvPicPr>
          <p:nvPr/>
        </p:nvPicPr>
        <p:blipFill>
          <a:blip r:embed="rId2"/>
          <a:stretch>
            <a:fillRect/>
          </a:stretch>
        </p:blipFill>
        <p:spPr>
          <a:xfrm>
            <a:off x="2684823" y="3842221"/>
            <a:ext cx="601134" cy="601134"/>
          </a:xfrm>
          <a:prstGeom prst="rect">
            <a:avLst/>
          </a:prstGeom>
        </p:spPr>
      </p:pic>
      <p:pic>
        <p:nvPicPr>
          <p:cNvPr id="6" name="Picture 5" descr="frac-ppt-icons-03.png"/>
          <p:cNvPicPr>
            <a:picLocks noChangeAspect="1"/>
          </p:cNvPicPr>
          <p:nvPr/>
        </p:nvPicPr>
        <p:blipFill>
          <a:blip r:embed="rId3"/>
          <a:stretch>
            <a:fillRect/>
          </a:stretch>
        </p:blipFill>
        <p:spPr>
          <a:xfrm>
            <a:off x="2684823" y="4547293"/>
            <a:ext cx="561885" cy="561885"/>
          </a:xfrm>
          <a:prstGeom prst="rect">
            <a:avLst/>
          </a:prstGeom>
        </p:spPr>
      </p:pic>
    </p:spTree>
    <p:extLst>
      <p:ext uri="{BB962C8B-B14F-4D97-AF65-F5344CB8AC3E}">
        <p14:creationId xmlns:p14="http://schemas.microsoft.com/office/powerpoint/2010/main" val="111464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Accomplishing Our Mission</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Through the Strength of Coalitions</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3"/>
            <a:ext cx="7620000" cy="4800600"/>
          </a:xfrm>
        </p:spPr>
        <p:txBody>
          <a:bodyPr>
            <a:normAutofit/>
          </a:bodyPr>
          <a:lstStyle/>
          <a:p>
            <a:pPr marL="114300" indent="0">
              <a:buNone/>
            </a:pPr>
            <a:r>
              <a:rPr lang="en-US" b="1" dirty="0" smtClean="0">
                <a:latin typeface="Arial" panose="020B0604020202020204" pitchFamily="34" charset="0"/>
                <a:cs typeface="Arial" panose="020B0604020202020204" pitchFamily="34" charset="0"/>
              </a:rPr>
              <a:t>Mission</a:t>
            </a:r>
            <a:r>
              <a:rPr lang="en-US" b="1"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Empower </a:t>
            </a:r>
            <a:r>
              <a:rPr lang="en-US" dirty="0">
                <a:latin typeface="Arial" panose="020B0604020202020204" pitchFamily="34" charset="0"/>
                <a:cs typeface="Arial" panose="020B0604020202020204" pitchFamily="34" charset="0"/>
              </a:rPr>
              <a:t>Missouri works to secure basic human needs and equal justice for every person in our state through coalition-building and advocacy.</a:t>
            </a:r>
          </a:p>
          <a:p>
            <a:pPr marL="114300" indent="0">
              <a:buNone/>
            </a:pPr>
            <a:endParaRPr lang="en-US" sz="1000" dirty="0">
              <a:latin typeface="Arial" panose="020B0604020202020204" pitchFamily="34" charset="0"/>
              <a:cs typeface="Arial" panose="020B0604020202020204" pitchFamily="34" charset="0"/>
            </a:endParaRPr>
          </a:p>
          <a:p>
            <a:pPr marL="114300" indent="0">
              <a:buNone/>
            </a:pPr>
            <a:r>
              <a:rPr lang="en-US" b="1" dirty="0" smtClean="0">
                <a:latin typeface="Arial" panose="020B0604020202020204" pitchFamily="34" charset="0"/>
                <a:cs typeface="Arial" panose="020B0604020202020204" pitchFamily="34" charset="0"/>
              </a:rPr>
              <a:t>Vision</a:t>
            </a:r>
            <a:r>
              <a:rPr lang="en-US" b="1"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We </a:t>
            </a:r>
            <a:r>
              <a:rPr lang="en-US" dirty="0">
                <a:latin typeface="Arial" panose="020B0604020202020204" pitchFamily="34" charset="0"/>
                <a:cs typeface="Arial" panose="020B0604020202020204" pitchFamily="34" charset="0"/>
              </a:rPr>
              <a:t>envision a Missouri in which all people have food, </a:t>
            </a:r>
            <a:r>
              <a:rPr lang="en-US" dirty="0" smtClean="0">
                <a:latin typeface="Arial" panose="020B0604020202020204" pitchFamily="34" charset="0"/>
                <a:cs typeface="Arial" panose="020B0604020202020204" pitchFamily="34" charset="0"/>
              </a:rPr>
              <a:t>shelter, </a:t>
            </a:r>
            <a:r>
              <a:rPr lang="en-US" dirty="0">
                <a:latin typeface="Arial" panose="020B0604020202020204" pitchFamily="34" charset="0"/>
                <a:cs typeface="Arial" panose="020B0604020202020204" pitchFamily="34" charset="0"/>
              </a:rPr>
              <a:t>and justice.</a:t>
            </a:r>
          </a:p>
          <a:p>
            <a:pPr marL="114300" indent="0">
              <a:buNone/>
            </a:pPr>
            <a:endParaRPr lang="en-US" sz="1000" dirty="0" smtClean="0">
              <a:latin typeface="Arial" panose="020B0604020202020204" pitchFamily="34" charset="0"/>
              <a:cs typeface="Arial" panose="020B0604020202020204" pitchFamily="34" charset="0"/>
            </a:endParaRPr>
          </a:p>
          <a:p>
            <a:pPr marL="114300" indent="0">
              <a:buNone/>
            </a:pPr>
            <a:r>
              <a:rPr lang="en-US" dirty="0" smtClean="0">
                <a:latin typeface="Arial" panose="020B0604020202020204" pitchFamily="34" charset="0"/>
                <a:cs typeface="Arial" panose="020B0604020202020204" pitchFamily="34" charset="0"/>
              </a:rPr>
              <a:t>We presently staff the following:</a:t>
            </a:r>
          </a:p>
          <a:p>
            <a:r>
              <a:rPr lang="en-US" dirty="0" smtClean="0">
                <a:latin typeface="Arial" panose="020B0604020202020204" pitchFamily="34" charset="0"/>
                <a:cs typeface="Arial" panose="020B0604020202020204" pitchFamily="34" charset="0"/>
              </a:rPr>
              <a:t>The Smart Sentencing Coalition (criminal justice reform)</a:t>
            </a:r>
          </a:p>
          <a:p>
            <a:r>
              <a:rPr lang="en-US" dirty="0" smtClean="0">
                <a:latin typeface="Arial" panose="020B0604020202020204" pitchFamily="34" charset="0"/>
                <a:cs typeface="Arial" panose="020B0604020202020204" pitchFamily="34" charset="0"/>
              </a:rPr>
              <a:t>The MO HIV Justice Coalition</a:t>
            </a:r>
          </a:p>
          <a:p>
            <a:r>
              <a:rPr lang="en-US" dirty="0" smtClean="0">
                <a:latin typeface="Arial" panose="020B0604020202020204" pitchFamily="34" charset="0"/>
                <a:cs typeface="Arial" panose="020B0604020202020204" pitchFamily="34" charset="0"/>
              </a:rPr>
              <a:t>The Affordable Housing Coalition</a:t>
            </a:r>
          </a:p>
          <a:p>
            <a:r>
              <a:rPr lang="en-US" dirty="0" smtClean="0">
                <a:latin typeface="Arial" panose="020B0604020202020204" pitchFamily="34" charset="0"/>
                <a:cs typeface="Arial" panose="020B0604020202020204" pitchFamily="34" charset="0"/>
              </a:rPr>
              <a:t>The Food Security Coalition</a:t>
            </a:r>
            <a:endParaRPr lang="en-US" dirty="0">
              <a:latin typeface="Arial" panose="020B0604020202020204" pitchFamily="34" charset="0"/>
              <a:cs typeface="Arial" panose="020B0604020202020204" pitchFamily="34" charset="0"/>
            </a:endParaRPr>
          </a:p>
          <a:p>
            <a:pPr marL="114300" indent="0">
              <a:buNone/>
            </a:pPr>
            <a:endParaRPr lang="en-US" dirty="0" smtClean="0"/>
          </a:p>
          <a:p>
            <a:pPr marL="114300" indent="0">
              <a:buNone/>
            </a:pPr>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2</a:t>
            </a:fld>
            <a:endParaRPr lang="en-US"/>
          </a:p>
        </p:txBody>
      </p:sp>
    </p:spTree>
    <p:extLst>
      <p:ext uri="{BB962C8B-B14F-4D97-AF65-F5344CB8AC3E}">
        <p14:creationId xmlns:p14="http://schemas.microsoft.com/office/powerpoint/2010/main" val="347489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Our Advocacy Is Needed</a:t>
            </a:r>
            <a:r>
              <a:rPr lang="en-US" sz="3600" b="1" i="1" dirty="0">
                <a:latin typeface="Arial" panose="020B0604020202020204" pitchFamily="34" charset="0"/>
                <a:cs typeface="Arial" panose="020B0604020202020204" pitchFamily="34" charset="0"/>
              </a:rPr>
              <a:t/>
            </a:r>
            <a:br>
              <a:rPr lang="en-US" sz="3600" b="1" i="1" dirty="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To Support H.R. 6201</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3"/>
            <a:ext cx="7620000" cy="4800600"/>
          </a:xfrm>
        </p:spPr>
        <p:txBody>
          <a:bodyPr>
            <a:normAutofit/>
          </a:bodyPr>
          <a:lstStyle/>
          <a:p>
            <a:r>
              <a:rPr lang="en-US" sz="2800" dirty="0" smtClean="0">
                <a:latin typeface="Arial" panose="020B0604020202020204" pitchFamily="34" charset="0"/>
                <a:cs typeface="Arial" panose="020B0604020202020204" pitchFamily="34" charset="0"/>
              </a:rPr>
              <a:t>The U.S. House </a:t>
            </a:r>
            <a:r>
              <a:rPr lang="en-US" sz="2800" dirty="0">
                <a:latin typeface="Arial" panose="020B0604020202020204" pitchFamily="34" charset="0"/>
                <a:cs typeface="Arial" panose="020B0604020202020204" pitchFamily="34" charset="0"/>
              </a:rPr>
              <a:t>of Representatives </a:t>
            </a:r>
            <a:r>
              <a:rPr lang="en-US" sz="2800" dirty="0" smtClean="0">
                <a:latin typeface="Arial" panose="020B0604020202020204" pitchFamily="34" charset="0"/>
                <a:cs typeface="Arial" panose="020B0604020202020204" pitchFamily="34" charset="0"/>
              </a:rPr>
              <a:t>recently passed </a:t>
            </a:r>
            <a:r>
              <a:rPr lang="en-US" sz="2800" u="sng" dirty="0" smtClean="0">
                <a:latin typeface="Arial" panose="020B0604020202020204" pitchFamily="34" charset="0"/>
                <a:cs typeface="Arial" panose="020B0604020202020204" pitchFamily="34" charset="0"/>
                <a:hlinkClick r:id="rId2"/>
              </a:rPr>
              <a:t>H.R</a:t>
            </a:r>
            <a:r>
              <a:rPr lang="en-US" sz="2800" u="sng" dirty="0">
                <a:latin typeface="Arial" panose="020B0604020202020204" pitchFamily="34" charset="0"/>
                <a:cs typeface="Arial" panose="020B0604020202020204" pitchFamily="34" charset="0"/>
                <a:hlinkClick r:id="rId2"/>
              </a:rPr>
              <a:t>. 6201</a:t>
            </a:r>
            <a:r>
              <a:rPr lang="en-US" sz="28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The Families First Coronavirus Response </a:t>
            </a:r>
            <a:r>
              <a:rPr lang="en-US" sz="2800" b="1" dirty="0" smtClean="0">
                <a:latin typeface="Arial" panose="020B0604020202020204" pitchFamily="34" charset="0"/>
                <a:cs typeface="Arial" panose="020B0604020202020204" pitchFamily="34" charset="0"/>
              </a:rPr>
              <a:t>Act (CRA)</a:t>
            </a:r>
            <a:r>
              <a:rPr lang="en-US" sz="2800" dirty="0" smtClean="0">
                <a:latin typeface="Arial" panose="020B0604020202020204" pitchFamily="34" charset="0"/>
                <a:cs typeface="Arial" panose="020B0604020202020204" pitchFamily="34" charset="0"/>
              </a:rPr>
              <a:t>.</a:t>
            </a:r>
          </a:p>
          <a:p>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Senate is expected to take </a:t>
            </a:r>
            <a:r>
              <a:rPr lang="en-US" sz="2800" dirty="0" smtClean="0">
                <a:latin typeface="Arial" panose="020B0604020202020204" pitchFamily="34" charset="0"/>
                <a:cs typeface="Arial" panose="020B0604020202020204" pitchFamily="34" charset="0"/>
              </a:rPr>
              <a:t>it up the CRA this week.</a:t>
            </a:r>
          </a:p>
          <a:p>
            <a:r>
              <a:rPr lang="en-US" sz="2800" dirty="0">
                <a:latin typeface="Arial" panose="020B0604020202020204" pitchFamily="34" charset="0"/>
                <a:cs typeface="Arial" panose="020B0604020202020204" pitchFamily="34" charset="0"/>
              </a:rPr>
              <a:t>T</a:t>
            </a:r>
            <a:r>
              <a:rPr lang="en-US" sz="2800" dirty="0" smtClean="0">
                <a:latin typeface="Arial" panose="020B0604020202020204" pitchFamily="34" charset="0"/>
                <a:cs typeface="Arial" panose="020B0604020202020204" pitchFamily="34" charset="0"/>
              </a:rPr>
              <a:t>he </a:t>
            </a:r>
            <a:r>
              <a:rPr lang="en-US" sz="2800" dirty="0">
                <a:latin typeface="Arial" panose="020B0604020202020204" pitchFamily="34" charset="0"/>
                <a:cs typeface="Arial" panose="020B0604020202020204" pitchFamily="34" charset="0"/>
              </a:rPr>
              <a:t>President </a:t>
            </a:r>
            <a:r>
              <a:rPr lang="en-US" sz="2800" dirty="0" smtClean="0">
                <a:latin typeface="Arial" panose="020B0604020202020204" pitchFamily="34" charset="0"/>
                <a:cs typeface="Arial" panose="020B0604020202020204" pitchFamily="34" charset="0"/>
              </a:rPr>
              <a:t>has Tweeted his endorsement and is expected </a:t>
            </a:r>
            <a:r>
              <a:rPr lang="en-US" sz="2800" dirty="0">
                <a:latin typeface="Arial" panose="020B0604020202020204" pitchFamily="34" charset="0"/>
                <a:cs typeface="Arial" panose="020B0604020202020204" pitchFamily="34" charset="0"/>
              </a:rPr>
              <a:t>to sign </a:t>
            </a:r>
            <a:r>
              <a:rPr lang="en-US" sz="2800" dirty="0" smtClean="0">
                <a:latin typeface="Arial" panose="020B0604020202020204" pitchFamily="34" charset="0"/>
                <a:cs typeface="Arial" panose="020B0604020202020204" pitchFamily="34" charset="0"/>
              </a:rPr>
              <a:t>legislation that is passed (and - if needed - reconciled between the chambers through a conference committee process).</a:t>
            </a:r>
          </a:p>
          <a:p>
            <a:pPr marL="114300" indent="0">
              <a:buNone/>
            </a:pPr>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3</a:t>
            </a:fld>
            <a:endParaRPr lang="en-US"/>
          </a:p>
        </p:txBody>
      </p:sp>
    </p:spTree>
    <p:extLst>
      <p:ext uri="{BB962C8B-B14F-4D97-AF65-F5344CB8AC3E}">
        <p14:creationId xmlns:p14="http://schemas.microsoft.com/office/powerpoint/2010/main" val="455026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What’s in H.R. 6201?</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3"/>
            <a:ext cx="7620000" cy="4800600"/>
          </a:xfrm>
        </p:spPr>
        <p:txBody>
          <a:bodyPr>
            <a:normAutofit fontScale="92500" lnSpcReduction="10000"/>
          </a:bodyPr>
          <a:lstStyle/>
          <a:p>
            <a:pPr marL="114300" indent="0">
              <a:buNone/>
            </a:pPr>
            <a:r>
              <a:rPr lang="en-US" b="1" dirty="0">
                <a:latin typeface="Arial" panose="020B0604020202020204" pitchFamily="34" charset="0"/>
                <a:cs typeface="Arial" panose="020B0604020202020204" pitchFamily="34" charset="0"/>
              </a:rPr>
              <a:t>Allows SNAP or SNAP-like benefits for children in schools that are closed for more than </a:t>
            </a:r>
            <a:r>
              <a:rPr lang="en-US" b="1" dirty="0" smtClean="0">
                <a:latin typeface="Arial" panose="020B0604020202020204" pitchFamily="34" charset="0"/>
                <a:cs typeface="Arial" panose="020B0604020202020204" pitchFamily="34" charset="0"/>
              </a:rPr>
              <a:t>five days:</a:t>
            </a:r>
          </a:p>
          <a:p>
            <a:pPr lvl="0"/>
            <a:r>
              <a:rPr lang="en-US" dirty="0" smtClean="0">
                <a:latin typeface="Arial" panose="020B0604020202020204" pitchFamily="34" charset="0"/>
                <a:cs typeface="Arial" panose="020B0604020202020204" pitchFamily="34" charset="0"/>
              </a:rPr>
              <a:t>Targets additional SNAP benefits to children who receive </a:t>
            </a:r>
            <a:r>
              <a:rPr lang="en-US" dirty="0">
                <a:latin typeface="Arial" panose="020B0604020202020204" pitchFamily="34" charset="0"/>
                <a:cs typeface="Arial" panose="020B0604020202020204" pitchFamily="34" charset="0"/>
              </a:rPr>
              <a:t>free or reduced-price meals in </a:t>
            </a:r>
            <a:r>
              <a:rPr lang="en-US" dirty="0" smtClean="0">
                <a:latin typeface="Arial" panose="020B0604020202020204" pitchFamily="34" charset="0"/>
                <a:cs typeface="Arial" panose="020B0604020202020204" pitchFamily="34" charset="0"/>
              </a:rPr>
              <a:t>closed </a:t>
            </a:r>
            <a:r>
              <a:rPr lang="en-US" dirty="0">
                <a:latin typeface="Arial" panose="020B0604020202020204" pitchFamily="34" charset="0"/>
                <a:cs typeface="Arial" panose="020B0604020202020204" pitchFamily="34" charset="0"/>
              </a:rPr>
              <a:t>schools who are already receiving SNAP, </a:t>
            </a:r>
            <a:r>
              <a:rPr lang="en-US" dirty="0" smtClean="0">
                <a:latin typeface="Arial" panose="020B0604020202020204" pitchFamily="34" charset="0"/>
                <a:cs typeface="Arial" panose="020B0604020202020204" pitchFamily="34" charset="0"/>
              </a:rPr>
              <a:t>plus other </a:t>
            </a:r>
            <a:r>
              <a:rPr lang="en-US" dirty="0">
                <a:latin typeface="Arial" panose="020B0604020202020204" pitchFamily="34" charset="0"/>
                <a:cs typeface="Arial" panose="020B0604020202020204" pitchFamily="34" charset="0"/>
              </a:rPr>
              <a:t>such households with school-aged children who are not </a:t>
            </a:r>
            <a:r>
              <a:rPr lang="en-US" dirty="0" smtClean="0">
                <a:latin typeface="Arial" panose="020B0604020202020204" pitchFamily="34" charset="0"/>
                <a:cs typeface="Arial" panose="020B0604020202020204" pitchFamily="34" charset="0"/>
              </a:rPr>
              <a:t>currently enrolled </a:t>
            </a:r>
            <a:r>
              <a:rPr lang="en-US" dirty="0">
                <a:latin typeface="Arial" panose="020B0604020202020204" pitchFamily="34" charset="0"/>
                <a:cs typeface="Arial" panose="020B0604020202020204" pitchFamily="34" charset="0"/>
              </a:rPr>
              <a:t>in SNAP.  </a:t>
            </a:r>
          </a:p>
          <a:p>
            <a:pPr lvl="0"/>
            <a:r>
              <a:rPr lang="en-US" dirty="0">
                <a:latin typeface="Arial" panose="020B0604020202020204" pitchFamily="34" charset="0"/>
                <a:cs typeface="Arial" panose="020B0604020202020204" pitchFamily="34" charset="0"/>
              </a:rPr>
              <a:t>A</a:t>
            </a:r>
            <a:r>
              <a:rPr lang="en-US" dirty="0" smtClean="0">
                <a:latin typeface="Arial" panose="020B0604020202020204" pitchFamily="34" charset="0"/>
                <a:cs typeface="Arial" panose="020B0604020202020204" pitchFamily="34" charset="0"/>
              </a:rPr>
              <a:t>llows </a:t>
            </a:r>
            <a:r>
              <a:rPr lang="en-US" dirty="0">
                <a:latin typeface="Arial" panose="020B0604020202020204" pitchFamily="34" charset="0"/>
                <a:cs typeface="Arial" panose="020B0604020202020204" pitchFamily="34" charset="0"/>
              </a:rPr>
              <a:t>the Secretary to set temporary emergency standards of eligibility and benefit levels, though the benefits must be </a:t>
            </a:r>
            <a:r>
              <a:rPr lang="en-US" b="1" i="1" dirty="0">
                <a:latin typeface="Arial" panose="020B0604020202020204" pitchFamily="34" charset="0"/>
                <a:cs typeface="Arial" panose="020B0604020202020204" pitchFamily="34" charset="0"/>
              </a:rPr>
              <a:t>at least</a:t>
            </a:r>
            <a:r>
              <a:rPr lang="en-US" dirty="0">
                <a:latin typeface="Arial" panose="020B0604020202020204" pitchFamily="34" charset="0"/>
                <a:cs typeface="Arial" panose="020B0604020202020204" pitchFamily="34" charset="0"/>
              </a:rPr>
              <a:t> the value of free meals over </a:t>
            </a:r>
            <a:r>
              <a:rPr lang="en-US" dirty="0" smtClean="0">
                <a:latin typeface="Arial" panose="020B0604020202020204" pitchFamily="34" charset="0"/>
                <a:cs typeface="Arial" panose="020B0604020202020204" pitchFamily="34" charset="0"/>
              </a:rPr>
              <a:t>five </a:t>
            </a:r>
            <a:r>
              <a:rPr lang="en-US" dirty="0">
                <a:latin typeface="Arial" panose="020B0604020202020204" pitchFamily="34" charset="0"/>
                <a:cs typeface="Arial" panose="020B0604020202020204" pitchFamily="34" charset="0"/>
              </a:rPr>
              <a:t>school days for each child.</a:t>
            </a:r>
          </a:p>
          <a:p>
            <a:pPr lvl="0"/>
            <a:r>
              <a:rPr lang="en-US" dirty="0">
                <a:latin typeface="Arial" panose="020B0604020202020204" pitchFamily="34" charset="0"/>
                <a:cs typeface="Arial" panose="020B0604020202020204" pitchFamily="34" charset="0"/>
              </a:rPr>
              <a:t>States </a:t>
            </a:r>
            <a:r>
              <a:rPr lang="en-US" i="1" dirty="0">
                <a:latin typeface="Arial" panose="020B0604020202020204" pitchFamily="34" charset="0"/>
                <a:cs typeface="Arial" panose="020B0604020202020204" pitchFamily="34" charset="0"/>
              </a:rPr>
              <a:t>may</a:t>
            </a:r>
            <a:r>
              <a:rPr lang="en-US" dirty="0">
                <a:latin typeface="Arial" panose="020B0604020202020204" pitchFamily="34" charset="0"/>
                <a:cs typeface="Arial" panose="020B0604020202020204" pitchFamily="34" charset="0"/>
              </a:rPr>
              <a:t> provide the benefits through their Electronic Benefit Transfer (EBT) systems.</a:t>
            </a:r>
          </a:p>
          <a:p>
            <a:pPr lvl="0"/>
            <a:r>
              <a:rPr lang="en-US" dirty="0">
                <a:latin typeface="Arial" panose="020B0604020202020204" pitchFamily="34" charset="0"/>
                <a:cs typeface="Arial" panose="020B0604020202020204" pitchFamily="34" charset="0"/>
              </a:rPr>
              <a:t>The Secretary may authorize </a:t>
            </a:r>
            <a:r>
              <a:rPr lang="en-US" dirty="0" smtClean="0">
                <a:latin typeface="Arial" panose="020B0604020202020204" pitchFamily="34" charset="0"/>
                <a:cs typeface="Arial" panose="020B0604020202020204" pitchFamily="34" charset="0"/>
              </a:rPr>
              <a:t>information sharing by the </a:t>
            </a:r>
            <a:r>
              <a:rPr lang="en-US" dirty="0">
                <a:latin typeface="Arial" panose="020B0604020202020204" pitchFamily="34" charset="0"/>
                <a:cs typeface="Arial" panose="020B0604020202020204" pitchFamily="34" charset="0"/>
              </a:rPr>
              <a:t>state and local agencies that administer the school meals </a:t>
            </a:r>
            <a:r>
              <a:rPr lang="en-US" dirty="0" smtClean="0">
                <a:latin typeface="Arial" panose="020B0604020202020204" pitchFamily="34" charset="0"/>
                <a:cs typeface="Arial" panose="020B0604020202020204" pitchFamily="34" charset="0"/>
              </a:rPr>
              <a:t>and SNAP programs, may extend certification periods, and waive some reporting rules.</a:t>
            </a:r>
            <a:endParaRPr lang="en-US" dirty="0">
              <a:latin typeface="Arial" panose="020B0604020202020204" pitchFamily="34" charset="0"/>
              <a:cs typeface="Arial" panose="020B0604020202020204" pitchFamily="34" charset="0"/>
            </a:endParaRPr>
          </a:p>
          <a:p>
            <a:pPr marL="11430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4</a:t>
            </a:fld>
            <a:endParaRPr lang="en-US"/>
          </a:p>
        </p:txBody>
      </p:sp>
    </p:spTree>
    <p:extLst>
      <p:ext uri="{BB962C8B-B14F-4D97-AF65-F5344CB8AC3E}">
        <p14:creationId xmlns:p14="http://schemas.microsoft.com/office/powerpoint/2010/main" val="2089818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What’s in H.R. 6201? (cont’d)</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3"/>
            <a:ext cx="7620000" cy="4800600"/>
          </a:xfrm>
        </p:spPr>
        <p:txBody>
          <a:bodyPr>
            <a:normAutofit/>
          </a:bodyPr>
          <a:lstStyle/>
          <a:p>
            <a:pPr marL="114300" indent="0">
              <a:buNone/>
            </a:pPr>
            <a:r>
              <a:rPr lang="en-US" sz="2400" b="1" dirty="0">
                <a:latin typeface="Arial" panose="020B0604020202020204" pitchFamily="34" charset="0"/>
                <a:cs typeface="Arial" panose="020B0604020202020204" pitchFamily="34" charset="0"/>
              </a:rPr>
              <a:t>Establishes Additional SNAP Flexibilities </a:t>
            </a:r>
            <a:r>
              <a:rPr lang="en-US" sz="2400" b="1" dirty="0" smtClean="0">
                <a:latin typeface="Arial" panose="020B0604020202020204" pitchFamily="34" charset="0"/>
                <a:cs typeface="Arial" panose="020B0604020202020204" pitchFamily="34" charset="0"/>
              </a:rPr>
              <a:t>for the Secretary of Agriculture in </a:t>
            </a:r>
            <a:r>
              <a:rPr lang="en-US" sz="2400" b="1" dirty="0">
                <a:latin typeface="Arial" panose="020B0604020202020204" pitchFamily="34" charset="0"/>
                <a:cs typeface="Arial" panose="020B0604020202020204" pitchFamily="34" charset="0"/>
              </a:rPr>
              <a:t>a Public Health </a:t>
            </a:r>
            <a:r>
              <a:rPr lang="en-US" sz="2400" b="1" dirty="0" smtClean="0">
                <a:latin typeface="Arial" panose="020B0604020202020204" pitchFamily="34" charset="0"/>
                <a:cs typeface="Arial" panose="020B0604020202020204" pitchFamily="34" charset="0"/>
              </a:rPr>
              <a:t>Emergency:</a:t>
            </a:r>
          </a:p>
          <a:p>
            <a:pPr lvl="0"/>
            <a:r>
              <a:rPr lang="en-US" dirty="0">
                <a:latin typeface="Arial" panose="020B0604020202020204" pitchFamily="34" charset="0"/>
                <a:cs typeface="Arial" panose="020B0604020202020204" pitchFamily="34" charset="0"/>
              </a:rPr>
              <a:t>First, based on a State request, the Secretary may provide for emergency allotments to households participating in SNAP to address temporary food needs. The allotment cannot be larger than the maximum monthly SNAP benefit for the household size.</a:t>
            </a:r>
          </a:p>
          <a:p>
            <a:pPr lvl="0"/>
            <a:r>
              <a:rPr lang="en-US" dirty="0">
                <a:latin typeface="Arial" panose="020B0604020202020204" pitchFamily="34" charset="0"/>
                <a:cs typeface="Arial" panose="020B0604020202020204" pitchFamily="34" charset="0"/>
              </a:rPr>
              <a:t>Second, the Secretary may adjust SNAP issuance methods and application and reporting requirements to help states manage the local conditions.  </a:t>
            </a:r>
          </a:p>
          <a:p>
            <a:pPr marL="114300" indent="0">
              <a:buNone/>
            </a:pPr>
            <a:endParaRPr lang="en-US" sz="2400" b="1" dirty="0" smtClean="0">
              <a:latin typeface="Arial" panose="020B0604020202020204" pitchFamily="34" charset="0"/>
              <a:cs typeface="Arial" panose="020B0604020202020204" pitchFamily="34" charset="0"/>
            </a:endParaRPr>
          </a:p>
          <a:p>
            <a:pPr marL="114300" indent="0">
              <a:buNone/>
            </a:pPr>
            <a:endParaRPr lang="en-US" sz="2400" dirty="0">
              <a:latin typeface="Arial" panose="020B0604020202020204" pitchFamily="34" charset="0"/>
              <a:cs typeface="Arial" panose="020B0604020202020204" pitchFamily="34" charset="0"/>
            </a:endParaRPr>
          </a:p>
          <a:p>
            <a:pPr marL="11430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5</a:t>
            </a:fld>
            <a:endParaRPr lang="en-US"/>
          </a:p>
        </p:txBody>
      </p:sp>
    </p:spTree>
    <p:extLst>
      <p:ext uri="{BB962C8B-B14F-4D97-AF65-F5344CB8AC3E}">
        <p14:creationId xmlns:p14="http://schemas.microsoft.com/office/powerpoint/2010/main" val="2109199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What’s in H.R. 6201? (cont’d)</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22131"/>
            <a:ext cx="7620000" cy="5213838"/>
          </a:xfrm>
        </p:spPr>
        <p:txBody>
          <a:bodyPr>
            <a:normAutofit fontScale="92500" lnSpcReduction="20000"/>
          </a:bodyPr>
          <a:lstStyle/>
          <a:p>
            <a:pPr marL="114300" indent="0">
              <a:buNone/>
            </a:pPr>
            <a:r>
              <a:rPr lang="en-US" sz="2600" b="1" dirty="0">
                <a:latin typeface="Arial" panose="020B0604020202020204" pitchFamily="34" charset="0"/>
                <a:cs typeface="Arial" panose="020B0604020202020204" pitchFamily="34" charset="0"/>
              </a:rPr>
              <a:t>Suspends SNAP’s </a:t>
            </a:r>
            <a:r>
              <a:rPr lang="en-US" sz="2600" b="1" dirty="0" smtClean="0">
                <a:latin typeface="Arial" panose="020B0604020202020204" pitchFamily="34" charset="0"/>
                <a:cs typeface="Arial" panose="020B0604020202020204" pitchFamily="34" charset="0"/>
              </a:rPr>
              <a:t>Three-month </a:t>
            </a:r>
            <a:r>
              <a:rPr lang="en-US" sz="2600" b="1" dirty="0">
                <a:latin typeface="Arial" panose="020B0604020202020204" pitchFamily="34" charset="0"/>
                <a:cs typeface="Arial" panose="020B0604020202020204" pitchFamily="34" charset="0"/>
              </a:rPr>
              <a:t>Time </a:t>
            </a:r>
            <a:r>
              <a:rPr lang="en-US" sz="2600" b="1" dirty="0" smtClean="0">
                <a:latin typeface="Arial" panose="020B0604020202020204" pitchFamily="34" charset="0"/>
                <a:cs typeface="Arial" panose="020B0604020202020204" pitchFamily="34" charset="0"/>
              </a:rPr>
              <a:t>Limit for Able-bodied Adults Without Dependents:</a:t>
            </a:r>
          </a:p>
          <a:p>
            <a:pPr marL="114300" indent="0">
              <a:buNone/>
            </a:pPr>
            <a:endParaRPr lang="en-US" sz="900" b="1"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More than 70,000 childless adults lost SNAP access after three months when Missouri implemented Senate Bill 24 in 2016. That law included a ban on waivers for counties with high unemployment, but that ban has expired.</a:t>
            </a:r>
          </a:p>
          <a:p>
            <a:r>
              <a:rPr lang="en-US" sz="2600" dirty="0">
                <a:latin typeface="Arial" panose="020B0604020202020204" pitchFamily="34" charset="0"/>
                <a:cs typeface="Arial" panose="020B0604020202020204" pitchFamily="34" charset="0"/>
              </a:rPr>
              <a:t>The </a:t>
            </a:r>
            <a:r>
              <a:rPr lang="en-US" sz="2600" dirty="0" smtClean="0">
                <a:latin typeface="Arial" panose="020B0604020202020204" pitchFamily="34" charset="0"/>
                <a:cs typeface="Arial" panose="020B0604020202020204" pitchFamily="34" charset="0"/>
              </a:rPr>
              <a:t>H.R. 6201 time-limit </a:t>
            </a:r>
            <a:r>
              <a:rPr lang="en-US" sz="2600" dirty="0">
                <a:latin typeface="Arial" panose="020B0604020202020204" pitchFamily="34" charset="0"/>
                <a:cs typeface="Arial" panose="020B0604020202020204" pitchFamily="34" charset="0"/>
              </a:rPr>
              <a:t>suspension takes effect the month after the month in which the bill becomes law, which at this point appears to be April 1. It will continue until the end of the month after the month in which the Secretary of Health and Human Services lifts the emergency declaration</a:t>
            </a:r>
            <a:r>
              <a:rPr lang="en-US" sz="2600" dirty="0" smtClean="0">
                <a:latin typeface="Arial" panose="020B0604020202020204" pitchFamily="34" charset="0"/>
                <a:cs typeface="Arial" panose="020B0604020202020204" pitchFamily="34" charset="0"/>
              </a:rPr>
              <a:t>.</a:t>
            </a:r>
          </a:p>
          <a:p>
            <a:r>
              <a:rPr lang="en-US" sz="2600" dirty="0" smtClean="0">
                <a:latin typeface="Arial" panose="020B0604020202020204" pitchFamily="34" charset="0"/>
                <a:cs typeface="Arial" panose="020B0604020202020204" pitchFamily="34" charset="0"/>
              </a:rPr>
              <a:t>This could bring millions of dollars in additional food aid to Missouri monthly.</a:t>
            </a:r>
            <a:endParaRPr lang="en-US" sz="2600" dirty="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pPr marL="114300" indent="0">
              <a:buNone/>
            </a:pPr>
            <a:endParaRPr lang="en-US" sz="2400" dirty="0">
              <a:latin typeface="Arial" panose="020B0604020202020204" pitchFamily="34" charset="0"/>
              <a:cs typeface="Arial" panose="020B0604020202020204" pitchFamily="34" charset="0"/>
            </a:endParaRPr>
          </a:p>
          <a:p>
            <a:pPr marL="11430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6</a:t>
            </a:fld>
            <a:endParaRPr lang="en-US"/>
          </a:p>
        </p:txBody>
      </p:sp>
    </p:spTree>
    <p:extLst>
      <p:ext uri="{BB962C8B-B14F-4D97-AF65-F5344CB8AC3E}">
        <p14:creationId xmlns:p14="http://schemas.microsoft.com/office/powerpoint/2010/main" val="1333209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What’s in H.R. 6201? (cont’d)</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3"/>
            <a:ext cx="7620000" cy="4800600"/>
          </a:xfrm>
        </p:spPr>
        <p:txBody>
          <a:bodyPr>
            <a:normAutofit fontScale="92500"/>
          </a:bodyPr>
          <a:lstStyle/>
          <a:p>
            <a:pPr marL="114300" indent="0">
              <a:buNone/>
            </a:pPr>
            <a:r>
              <a:rPr lang="en-US" sz="2400" b="1" dirty="0">
                <a:latin typeface="Arial" panose="020B0604020202020204" pitchFamily="34" charset="0"/>
                <a:cs typeface="Arial" panose="020B0604020202020204" pitchFamily="34" charset="0"/>
              </a:rPr>
              <a:t>Expands on Flexibilities for School Meals and the Summer Food Service </a:t>
            </a:r>
            <a:r>
              <a:rPr lang="en-US" sz="2400" b="1" dirty="0" smtClean="0">
                <a:latin typeface="Arial" panose="020B0604020202020204" pitchFamily="34" charset="0"/>
                <a:cs typeface="Arial" panose="020B0604020202020204" pitchFamily="34" charset="0"/>
              </a:rPr>
              <a:t>Program: </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USDA </a:t>
            </a:r>
            <a:r>
              <a:rPr lang="en-US" sz="2400" dirty="0">
                <a:latin typeface="Arial" panose="020B0604020202020204" pitchFamily="34" charset="0"/>
                <a:cs typeface="Arial" panose="020B0604020202020204" pitchFamily="34" charset="0"/>
              </a:rPr>
              <a:t>has been allowing schools as well as Summer Food sponsors to provide meals through the Summer Food Service Program (SFSP) and the Seamless Summer Option (SSO) under the National School Lunch Program </a:t>
            </a:r>
            <a:r>
              <a:rPr lang="en-US" sz="2400" dirty="0" smtClean="0">
                <a:latin typeface="Arial" panose="020B0604020202020204" pitchFamily="34" charset="0"/>
                <a:cs typeface="Arial" panose="020B0604020202020204" pitchFamily="34" charset="0"/>
              </a:rPr>
              <a:t>- under </a:t>
            </a:r>
            <a:r>
              <a:rPr lang="en-US" sz="2400" dirty="0">
                <a:latin typeface="Arial" panose="020B0604020202020204" pitchFamily="34" charset="0"/>
                <a:cs typeface="Arial" panose="020B0604020202020204" pitchFamily="34" charset="0"/>
              </a:rPr>
              <a:t>their authority to allow those programs to operate during unanticipated school </a:t>
            </a:r>
            <a:r>
              <a:rPr lang="en-US" sz="2400" dirty="0" smtClean="0">
                <a:latin typeface="Arial" panose="020B0604020202020204" pitchFamily="34" charset="0"/>
                <a:cs typeface="Arial" panose="020B0604020202020204" pitchFamily="34" charset="0"/>
              </a:rPr>
              <a:t>closures.</a:t>
            </a:r>
          </a:p>
          <a:p>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Families First bill would expand upon current flexibility and give </a:t>
            </a:r>
            <a:r>
              <a:rPr lang="en-US" sz="2400" dirty="0" smtClean="0">
                <a:latin typeface="Arial" panose="020B0604020202020204" pitchFamily="34" charset="0"/>
                <a:cs typeface="Arial" panose="020B0604020202020204" pitchFamily="34" charset="0"/>
              </a:rPr>
              <a:t>the USDA </a:t>
            </a:r>
            <a:r>
              <a:rPr lang="en-US" sz="2400" dirty="0">
                <a:latin typeface="Arial" panose="020B0604020202020204" pitchFamily="34" charset="0"/>
                <a:cs typeface="Arial" panose="020B0604020202020204" pitchFamily="34" charset="0"/>
              </a:rPr>
              <a:t>broad authority to issue waivers to support access to the child nutrition </a:t>
            </a:r>
            <a:r>
              <a:rPr lang="en-US" sz="2400" dirty="0" smtClean="0">
                <a:latin typeface="Arial" panose="020B0604020202020204" pitchFamily="34" charset="0"/>
                <a:cs typeface="Arial" panose="020B0604020202020204" pitchFamily="34" charset="0"/>
              </a:rPr>
              <a:t>programs, including relaxing some rules (like those that require congregate dining). </a:t>
            </a:r>
          </a:p>
          <a:p>
            <a:pPr marL="114300" indent="0">
              <a:buNone/>
            </a:pPr>
            <a:endParaRPr lang="en-US" sz="2400" dirty="0">
              <a:latin typeface="Arial" panose="020B0604020202020204" pitchFamily="34" charset="0"/>
              <a:cs typeface="Arial" panose="020B0604020202020204" pitchFamily="34" charset="0"/>
            </a:endParaRPr>
          </a:p>
          <a:p>
            <a:pPr marL="11430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7</a:t>
            </a:fld>
            <a:endParaRPr lang="en-US"/>
          </a:p>
        </p:txBody>
      </p:sp>
    </p:spTree>
    <p:extLst>
      <p:ext uri="{BB962C8B-B14F-4D97-AF65-F5344CB8AC3E}">
        <p14:creationId xmlns:p14="http://schemas.microsoft.com/office/powerpoint/2010/main" val="338328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What’s in H.R. 6201? (cont’d)</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3"/>
            <a:ext cx="7620000" cy="4800600"/>
          </a:xfrm>
        </p:spPr>
        <p:txBody>
          <a:bodyPr>
            <a:normAutofit/>
          </a:bodyPr>
          <a:lstStyle/>
          <a:p>
            <a:pPr marL="114300" indent="0">
              <a:buNone/>
            </a:pPr>
            <a:r>
              <a:rPr lang="en-US" sz="2400" b="1" dirty="0" smtClean="0">
                <a:latin typeface="Arial" panose="020B0604020202020204" pitchFamily="34" charset="0"/>
                <a:cs typeface="Arial" panose="020B0604020202020204" pitchFamily="34" charset="0"/>
              </a:rPr>
              <a:t>Strengthening the Special Nutrition Assistance Program for Women, Infants and Children (WIC):</a:t>
            </a: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Families First Coronavirus Response Act provides $500 million in new funding for WIC and important flexibility for states to </a:t>
            </a:r>
            <a:r>
              <a:rPr lang="en-US" dirty="0" smtClean="0">
                <a:latin typeface="Arial" panose="020B0604020202020204" pitchFamily="34" charset="0"/>
                <a:cs typeface="Arial" panose="020B0604020202020204" pitchFamily="34" charset="0"/>
              </a:rPr>
              <a:t>serve families </a:t>
            </a:r>
            <a:r>
              <a:rPr lang="en-US" dirty="0">
                <a:latin typeface="Arial" panose="020B0604020202020204" pitchFamily="34" charset="0"/>
                <a:cs typeface="Arial" panose="020B0604020202020204" pitchFamily="34" charset="0"/>
              </a:rPr>
              <a:t>during </a:t>
            </a:r>
            <a:r>
              <a:rPr lang="en-US" dirty="0" smtClean="0">
                <a:latin typeface="Arial" panose="020B0604020202020204" pitchFamily="34" charset="0"/>
                <a:cs typeface="Arial" panose="020B0604020202020204" pitchFamily="34" charset="0"/>
              </a:rPr>
              <a:t>emergency</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new law specifically allows states to seek a waiver to enroll new families or recertify current participants without an in-person appointment and to defer obtaining heights, weights, and bloodwork, which are typically used to tailor the foods and nutrition education WIC </a:t>
            </a:r>
            <a:r>
              <a:rPr lang="en-US" dirty="0" smtClean="0">
                <a:latin typeface="Arial" panose="020B0604020202020204" pitchFamily="34" charset="0"/>
                <a:cs typeface="Arial" panose="020B0604020202020204" pitchFamily="34" charset="0"/>
              </a:rPr>
              <a:t>provides.</a:t>
            </a:r>
          </a:p>
          <a:p>
            <a:r>
              <a:rPr lang="en-US" dirty="0" smtClean="0">
                <a:latin typeface="Arial" panose="020B0604020202020204" pitchFamily="34" charset="0"/>
                <a:cs typeface="Arial" panose="020B0604020202020204" pitchFamily="34" charset="0"/>
              </a:rPr>
              <a:t>Moreover</a:t>
            </a:r>
            <a:r>
              <a:rPr lang="en-US" dirty="0">
                <a:latin typeface="Arial" panose="020B0604020202020204" pitchFamily="34" charset="0"/>
                <a:cs typeface="Arial" panose="020B0604020202020204" pitchFamily="34" charset="0"/>
              </a:rPr>
              <a:t>, it allows states to request a waiver of any rule that is standing in the way of providing assistance.</a:t>
            </a:r>
          </a:p>
          <a:p>
            <a:pPr marL="114300" indent="0">
              <a:buNone/>
            </a:pPr>
            <a:endParaRPr lang="en-US" sz="2400" dirty="0">
              <a:latin typeface="Arial" panose="020B0604020202020204" pitchFamily="34" charset="0"/>
              <a:cs typeface="Arial" panose="020B0604020202020204" pitchFamily="34" charset="0"/>
            </a:endParaRPr>
          </a:p>
          <a:p>
            <a:pPr marL="11430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8</a:t>
            </a:fld>
            <a:endParaRPr lang="en-US"/>
          </a:p>
        </p:txBody>
      </p:sp>
    </p:spTree>
    <p:extLst>
      <p:ext uri="{BB962C8B-B14F-4D97-AF65-F5344CB8AC3E}">
        <p14:creationId xmlns:p14="http://schemas.microsoft.com/office/powerpoint/2010/main" val="3430889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i="1" dirty="0" smtClean="0">
                <a:latin typeface="Arial" panose="020B0604020202020204" pitchFamily="34" charset="0"/>
                <a:cs typeface="Arial" panose="020B0604020202020204" pitchFamily="34" charset="0"/>
              </a:rPr>
              <a:t>What’s in H.R. 6201? (cont’d)</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5223"/>
            <a:ext cx="7620000" cy="4800600"/>
          </a:xfrm>
        </p:spPr>
        <p:txBody>
          <a:bodyPr>
            <a:normAutofit/>
          </a:bodyPr>
          <a:lstStyle/>
          <a:p>
            <a:pPr marL="114300" indent="0">
              <a:buNone/>
            </a:pPr>
            <a:r>
              <a:rPr lang="en-US" sz="2400" b="1" dirty="0" smtClean="0">
                <a:latin typeface="Arial" panose="020B0604020202020204" pitchFamily="34" charset="0"/>
                <a:cs typeface="Arial" panose="020B0604020202020204" pitchFamily="34" charset="0"/>
              </a:rPr>
              <a:t>Strengthening the Commodity </a:t>
            </a:r>
            <a:r>
              <a:rPr lang="en-US" sz="2400" b="1" dirty="0">
                <a:latin typeface="Arial" panose="020B0604020202020204" pitchFamily="34" charset="0"/>
                <a:cs typeface="Arial" panose="020B0604020202020204" pitchFamily="34" charset="0"/>
              </a:rPr>
              <a:t>Assistance </a:t>
            </a:r>
            <a:r>
              <a:rPr lang="en-US" sz="2400" b="1" dirty="0" smtClean="0">
                <a:latin typeface="Arial" panose="020B0604020202020204" pitchFamily="34" charset="0"/>
                <a:cs typeface="Arial" panose="020B0604020202020204" pitchFamily="34" charset="0"/>
              </a:rPr>
              <a:t>Program:</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bill would provide $400 million, of which $300 million is for commodities and $100 is for distribution costs, for the Emergency Food </a:t>
            </a:r>
            <a:r>
              <a:rPr lang="en-US" sz="2400" dirty="0" smtClean="0">
                <a:latin typeface="Arial" panose="020B0604020202020204" pitchFamily="34" charset="0"/>
                <a:cs typeface="Arial" panose="020B0604020202020204" pitchFamily="34" charset="0"/>
              </a:rPr>
              <a:t>Network.</a:t>
            </a:r>
          </a:p>
          <a:p>
            <a:r>
              <a:rPr lang="en-US" sz="2400" dirty="0" smtClean="0">
                <a:latin typeface="Arial" panose="020B0604020202020204" pitchFamily="34" charset="0"/>
                <a:cs typeface="Arial" panose="020B0604020202020204" pitchFamily="34" charset="0"/>
              </a:rPr>
              <a:t>Section </a:t>
            </a:r>
            <a:r>
              <a:rPr lang="en-US" sz="2400" dirty="0">
                <a:latin typeface="Arial" panose="020B0604020202020204" pitchFamily="34" charset="0"/>
                <a:cs typeface="Arial" panose="020B0604020202020204" pitchFamily="34" charset="0"/>
              </a:rPr>
              <a:t>1101 also includes very broad new authority for USDA to purchase commodities for emergency distribution in any area of the U.S. during a public health emergency designation.</a:t>
            </a:r>
          </a:p>
          <a:p>
            <a:pPr marL="114300" indent="0">
              <a:buNone/>
            </a:pPr>
            <a:endParaRPr lang="en-US" sz="2400" dirty="0">
              <a:latin typeface="Arial" panose="020B0604020202020204" pitchFamily="34" charset="0"/>
              <a:cs typeface="Arial" panose="020B0604020202020204" pitchFamily="34" charset="0"/>
            </a:endParaRPr>
          </a:p>
          <a:p>
            <a:pPr marL="11430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9</a:t>
            </a:fld>
            <a:endParaRPr lang="en-US"/>
          </a:p>
        </p:txBody>
      </p:sp>
    </p:spTree>
    <p:extLst>
      <p:ext uri="{BB962C8B-B14F-4D97-AF65-F5344CB8AC3E}">
        <p14:creationId xmlns:p14="http://schemas.microsoft.com/office/powerpoint/2010/main" val="33389976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20911</TotalTime>
  <Words>1385</Words>
  <Application>Microsoft Office PowerPoint</Application>
  <PresentationFormat>On-screen Show (4:3)</PresentationFormat>
  <Paragraphs>140</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Cambria</vt:lpstr>
      <vt:lpstr>Adjacency</vt:lpstr>
      <vt:lpstr>               </vt:lpstr>
      <vt:lpstr>Accomplishing Our Mission Through the Strength of Coalitions</vt:lpstr>
      <vt:lpstr>Our Advocacy Is Needed To Support H.R. 6201</vt:lpstr>
      <vt:lpstr>What’s in H.R. 6201?</vt:lpstr>
      <vt:lpstr>What’s in H.R. 6201? (cont’d)</vt:lpstr>
      <vt:lpstr>What’s in H.R. 6201? (cont’d)</vt:lpstr>
      <vt:lpstr>What’s in H.R. 6201? (cont’d)</vt:lpstr>
      <vt:lpstr>What’s in H.R. 6201? (cont’d)</vt:lpstr>
      <vt:lpstr>What’s in H.R. 6201? (cont’d)</vt:lpstr>
      <vt:lpstr>Call to Action on H.R. 6201</vt:lpstr>
      <vt:lpstr>Concerns about housing…..</vt:lpstr>
      <vt:lpstr>Other Ways to Support  Food Security</vt:lpstr>
      <vt:lpstr>Other Ways to Support  Food Security (cont’d)</vt:lpstr>
      <vt:lpstr>Other Ways to Support  Food Security (cont’d)</vt:lpstr>
      <vt:lpstr>Resources on COVID-19 from Dr. Haller</vt:lpstr>
      <vt:lpstr>Thank you to those who  were a resource for this special call for food security advocates</vt:lpstr>
      <vt:lpstr>      </vt:lpstr>
      <vt:lpstr>Thank You! </vt:lpstr>
    </vt:vector>
  </TitlesOfParts>
  <Company>StratCommRx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 Building</dc:title>
  <dc:creator>Kelly Ferrara</dc:creator>
  <cp:lastModifiedBy>PC</cp:lastModifiedBy>
  <cp:revision>418</cp:revision>
  <cp:lastPrinted>2018-05-15T16:28:31Z</cp:lastPrinted>
  <dcterms:created xsi:type="dcterms:W3CDTF">2014-11-06T13:27:51Z</dcterms:created>
  <dcterms:modified xsi:type="dcterms:W3CDTF">2020-03-18T19:04:53Z</dcterms:modified>
</cp:coreProperties>
</file>