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Roboto" panose="020B060402020202020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Oswald" panose="020B0604020202020204" charset="0"/>
      <p:regular r:id="rId36"/>
      <p:bold r:id="rId37"/>
    </p:embeddedFont>
    <p:embeddedFont>
      <p:font typeface="Merriweather"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pnews.com/1aeb5fed9e8746d8b120049e908af06c"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odeforamerica.org/programs/clear-my-record"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181737967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181737967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a:p>
            <a:pPr marL="0" lvl="0" indent="0" algn="l" rtl="0">
              <a:spcBef>
                <a:spcPts val="0"/>
              </a:spcBef>
              <a:spcAft>
                <a:spcPts val="0"/>
              </a:spcAft>
              <a:buNone/>
            </a:pPr>
            <a:r>
              <a:rPr lang="en"/>
              <a:t>-contact relationship manager</a:t>
            </a:r>
            <a:endParaRPr/>
          </a:p>
          <a:p>
            <a:pPr marL="0" lvl="0" indent="0" algn="l" rtl="0">
              <a:spcBef>
                <a:spcPts val="0"/>
              </a:spcBef>
              <a:spcAft>
                <a:spcPts val="0"/>
              </a:spcAft>
              <a:buNone/>
            </a:pPr>
            <a:r>
              <a:rPr lang="en"/>
              <a:t>-volunteer manager</a:t>
            </a:r>
            <a:endParaRPr/>
          </a:p>
          <a:p>
            <a:pPr marL="0" lvl="0" indent="0" algn="l" rtl="0">
              <a:spcBef>
                <a:spcPts val="0"/>
              </a:spcBef>
              <a:spcAft>
                <a:spcPts val="0"/>
              </a:spcAft>
              <a:buNone/>
            </a:pPr>
            <a:r>
              <a:rPr lang="en"/>
              <a:t>-event registration/communication</a:t>
            </a:r>
            <a:endParaRPr/>
          </a:p>
          <a:p>
            <a:pPr marL="0" lvl="0" indent="0" algn="l" rtl="0">
              <a:spcBef>
                <a:spcPts val="0"/>
              </a:spcBef>
              <a:spcAft>
                <a:spcPts val="0"/>
              </a:spcAft>
              <a:buNone/>
            </a:pPr>
            <a:r>
              <a:rPr lang="en"/>
              <a:t>-case/file management</a:t>
            </a:r>
            <a:endParaRPr/>
          </a:p>
          <a:p>
            <a:pPr marL="0" lvl="0" indent="0" algn="l" rtl="0">
              <a:spcBef>
                <a:spcPts val="0"/>
              </a:spcBef>
              <a:spcAft>
                <a:spcPts val="0"/>
              </a:spcAft>
              <a:buNone/>
            </a:pPr>
            <a:r>
              <a:rPr lang="en"/>
              <a:t>-development of excel sheet with objective of auto-populating application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181737967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181737967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a:p>
            <a:pPr marL="0" lvl="0" indent="0" algn="l" rtl="0">
              <a:spcBef>
                <a:spcPts val="0"/>
              </a:spcBef>
              <a:spcAft>
                <a:spcPts val="0"/>
              </a:spcAft>
              <a:buNone/>
            </a:pPr>
            <a:r>
              <a:rPr lang="en"/>
              <a:t>-Can aggregate data</a:t>
            </a:r>
            <a:endParaRPr/>
          </a:p>
          <a:p>
            <a:pPr marL="0" lvl="0" indent="0" algn="l" rtl="0">
              <a:spcBef>
                <a:spcPts val="0"/>
              </a:spcBef>
              <a:spcAft>
                <a:spcPts val="0"/>
              </a:spcAft>
              <a:buNone/>
            </a:pPr>
            <a:r>
              <a:rPr lang="en"/>
              <a:t>-Summarize Information</a:t>
            </a:r>
            <a:endParaRPr/>
          </a:p>
          <a:p>
            <a:pPr marL="0" lvl="0" indent="0" algn="l" rtl="0">
              <a:spcBef>
                <a:spcPts val="0"/>
              </a:spcBef>
              <a:spcAft>
                <a:spcPts val="0"/>
              </a:spcAft>
              <a:buNone/>
            </a:pPr>
            <a:r>
              <a:rPr lang="en"/>
              <a:t>-Generate Petition</a:t>
            </a:r>
            <a:endParaRPr/>
          </a:p>
          <a:p>
            <a:pPr marL="0" lvl="0" indent="0" algn="l" rtl="0">
              <a:spcBef>
                <a:spcPts val="0"/>
              </a:spcBef>
              <a:spcAft>
                <a:spcPts val="0"/>
              </a:spcAft>
              <a:buNone/>
            </a:pPr>
            <a:r>
              <a:rPr lang="en"/>
              <a:t>-now utilizing an excel sheet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181737967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181737967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Savina</a:t>
            </a:r>
            <a:endParaRPr/>
          </a:p>
          <a:p>
            <a:pPr marL="0" lvl="0" indent="0" algn="l" rtl="0">
              <a:spcBef>
                <a:spcPts val="0"/>
              </a:spcBef>
              <a:spcAft>
                <a:spcPts val="0"/>
              </a:spcAft>
              <a:buNone/>
            </a:pPr>
            <a:r>
              <a:rPr lang="en"/>
              <a:t>When we started the semester, previously 300 had been completed.  Now we have processed well over 400 checks, which puts us over the half way mark for completing the checks.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18e63904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18e63904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can discuss process of background checks - Sam</a:t>
            </a:r>
            <a:endParaRPr/>
          </a:p>
          <a:p>
            <a:pPr marL="0" lvl="0" indent="0" algn="l" rtl="0">
              <a:spcBef>
                <a:spcPts val="0"/>
              </a:spcBef>
              <a:spcAft>
                <a:spcPts val="0"/>
              </a:spcAft>
              <a:buNone/>
            </a:pPr>
            <a:endParaRPr/>
          </a:p>
          <a:p>
            <a:pPr marL="0" lvl="0" indent="0" algn="l" rtl="0">
              <a:spcBef>
                <a:spcPts val="0"/>
              </a:spcBef>
              <a:spcAft>
                <a:spcPts val="0"/>
              </a:spcAft>
              <a:buNone/>
            </a:pPr>
            <a:r>
              <a:rPr lang="en"/>
              <a:t>Few applicants are able to obtain expungement under the current statute. Only 10% of people who sought help looked likely to qualify.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18e63904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18e63904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 &amp; Comments </a:t>
            </a:r>
            <a:endParaRPr/>
          </a:p>
          <a:p>
            <a:pPr marL="0" lvl="0" indent="0" algn="l" rtl="0">
              <a:spcBef>
                <a:spcPts val="0"/>
              </a:spcBef>
              <a:spcAft>
                <a:spcPts val="0"/>
              </a:spcAft>
              <a:buNone/>
            </a:pPr>
            <a:r>
              <a:rPr lang="en"/>
              <a:t>-Need to establish clear rules to determine eligibility</a:t>
            </a:r>
            <a:endParaRPr/>
          </a:p>
          <a:p>
            <a:pPr marL="0" lvl="0" indent="0" algn="l" rtl="0">
              <a:spcBef>
                <a:spcPts val="0"/>
              </a:spcBef>
              <a:spcAft>
                <a:spcPts val="0"/>
              </a:spcAft>
              <a:buNone/>
            </a:pPr>
            <a:r>
              <a:rPr lang="en"/>
              <a:t>	-clarify timing provisions in the statute. Differences between courts</a:t>
            </a:r>
            <a:endParaRPr/>
          </a:p>
          <a:p>
            <a:pPr marL="0" lvl="0" indent="0" algn="l" rtl="0">
              <a:spcBef>
                <a:spcPts val="0"/>
              </a:spcBef>
              <a:spcAft>
                <a:spcPts val="0"/>
              </a:spcAft>
              <a:buNone/>
            </a:pPr>
            <a:r>
              <a:rPr lang="en"/>
              <a:t>-access to one comprehensive data source</a:t>
            </a:r>
            <a:endParaRPr/>
          </a:p>
          <a:p>
            <a:pPr marL="0" lvl="0" indent="0" algn="l" rtl="0">
              <a:spcBef>
                <a:spcPts val="0"/>
              </a:spcBef>
              <a:spcAft>
                <a:spcPts val="0"/>
              </a:spcAft>
              <a:buNone/>
            </a:pPr>
            <a:r>
              <a:rPr lang="en"/>
              <a:t>-User friendly online and paper applications</a:t>
            </a:r>
            <a:endParaRPr/>
          </a:p>
          <a:p>
            <a:pPr marL="0" lvl="0" indent="0" algn="l" rtl="0">
              <a:spcBef>
                <a:spcPts val="0"/>
              </a:spcBef>
              <a:spcAft>
                <a:spcPts val="0"/>
              </a:spcAft>
              <a:buNone/>
            </a:pPr>
            <a:r>
              <a:rPr lang="en"/>
              <a:t>-no penalty for inaccuracy</a:t>
            </a:r>
            <a:endParaRPr/>
          </a:p>
          <a:p>
            <a:pPr marL="0" lvl="0" indent="0" algn="l" rtl="0">
              <a:spcBef>
                <a:spcPts val="0"/>
              </a:spcBef>
              <a:spcAft>
                <a:spcPts val="0"/>
              </a:spcAft>
              <a:buNone/>
            </a:pPr>
            <a:r>
              <a:rPr lang="en"/>
              <a:t>-because of the 1 felony and 2 misdemeanors have to choose wisely - need attorneys help </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18e639046_2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18e639046_2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Staci--most people do not know--the exact nature of the offense, the date of disposition, the specific court involved, and what else might be on their record.</a:t>
            </a:r>
            <a:endParaRPr/>
          </a:p>
          <a:p>
            <a:pPr marL="0" lvl="0" indent="0" algn="l" rtl="0">
              <a:spcBef>
                <a:spcPts val="0"/>
              </a:spcBef>
              <a:spcAft>
                <a:spcPts val="0"/>
              </a:spcAft>
              <a:buNone/>
            </a:pPr>
            <a:r>
              <a:rPr lang="en"/>
              <a:t>we need to know almost everything during the Clean Period to ensure the petition for expungement is viable--some few exceptions for traffic offenses,  but not for failure to register your vehicle (poverty offense)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181737967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181737967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Staci</a:t>
            </a:r>
            <a:endParaRPr/>
          </a:p>
          <a:p>
            <a:pPr marL="0" lvl="0" indent="0" algn="l" rtl="0">
              <a:spcBef>
                <a:spcPts val="0"/>
              </a:spcBef>
              <a:spcAft>
                <a:spcPts val="0"/>
              </a:spcAft>
              <a:buNone/>
            </a:pPr>
            <a:r>
              <a:rPr lang="en"/>
              <a:t>-process for redrafting the bill - 9/21/19--gathered together with coders, Senators, Representatives, and practising attorneys to address problems in the application of the statute. Number of identified problems: include limitation on number of felony and misdemeanors that can be expunged. Complexity of determination.  Difficult to access data in bulk.  Must do individual searches.  Inconsistencies in the types of offenses that are expungeable--forgery is not, but similar offenses are.  </a:t>
            </a:r>
            <a:endParaRPr/>
          </a:p>
          <a:p>
            <a:pPr marL="0" lvl="0" indent="0" algn="l" rtl="0">
              <a:spcBef>
                <a:spcPts val="0"/>
              </a:spcBef>
              <a:spcAft>
                <a:spcPts val="0"/>
              </a:spcAft>
              <a:buNone/>
            </a:pPr>
            <a:r>
              <a:rPr lang="en"/>
              <a:t> Drafting efforts begin November of 2019</a:t>
            </a:r>
            <a:endParaRPr/>
          </a:p>
          <a:p>
            <a:pPr marL="0" lvl="0" indent="0" algn="l" rtl="0">
              <a:spcBef>
                <a:spcPts val="0"/>
              </a:spcBef>
              <a:spcAft>
                <a:spcPts val="0"/>
              </a:spcAft>
              <a:buNone/>
            </a:pPr>
            <a:r>
              <a:rPr lang="en"/>
              <a:t>-on the project we thought that we could do it individually but ran into some problems. Realized that getting ahold of data was very difficult. With three different databases (casenet, mo highway patrol and lexis) it takes about an hour for law students to process. This exponentially increases time.</a:t>
            </a:r>
            <a:endParaRPr/>
          </a:p>
          <a:p>
            <a:pPr marL="0" lvl="0" indent="0" algn="l" rtl="0">
              <a:spcBef>
                <a:spcPts val="0"/>
              </a:spcBef>
              <a:spcAft>
                <a:spcPts val="0"/>
              </a:spcAft>
              <a:buNone/>
            </a:pPr>
            <a:r>
              <a:rPr lang="en"/>
              <a:t>-Shook, Hardy &amp; Bacon along with Stinson LLP - their  interest is because of non-profits they are working with - such as Operation Breakthrough</a:t>
            </a:r>
            <a:endParaRPr/>
          </a:p>
          <a:p>
            <a:pPr marL="0" lvl="0" indent="0" algn="l" rtl="0">
              <a:spcBef>
                <a:spcPts val="0"/>
              </a:spcBef>
              <a:spcAft>
                <a:spcPts val="0"/>
              </a:spcAft>
              <a:buNone/>
            </a:pPr>
            <a:r>
              <a:rPr lang="en"/>
              <a:t>-Jolie Justus works at Shook, Hardy &amp; Bacon - was apart of the MO State Senate and the MO State House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18173796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18173796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Staci</a:t>
            </a:r>
            <a:endParaRPr/>
          </a:p>
          <a:p>
            <a:pPr marL="0" lvl="0" indent="0" algn="l" rtl="0">
              <a:spcBef>
                <a:spcPts val="0"/>
              </a:spcBef>
              <a:spcAft>
                <a:spcPts val="0"/>
              </a:spcAft>
              <a:buNone/>
            </a:pPr>
            <a:r>
              <a:rPr lang="en"/>
              <a:t>Originally, the senate bill was SB 519 before Williams filed. </a:t>
            </a:r>
            <a:endParaRPr/>
          </a:p>
          <a:p>
            <a:pPr marL="0" lvl="0" indent="0" algn="l" rtl="0">
              <a:spcBef>
                <a:spcPts val="0"/>
              </a:spcBef>
              <a:spcAft>
                <a:spcPts val="0"/>
              </a:spcAft>
              <a:buNone/>
            </a:pPr>
            <a:r>
              <a:rPr lang="en"/>
              <a:t>-bill has bipartisan support: supported by conservatives because of the workforce development. This will gets people back in the job market.</a:t>
            </a:r>
            <a:endParaRPr/>
          </a:p>
          <a:p>
            <a:pPr marL="1371600" lvl="0" indent="0" algn="l" rtl="0">
              <a:lnSpc>
                <a:spcPct val="115000"/>
              </a:lnSpc>
              <a:spcBef>
                <a:spcPts val="0"/>
              </a:spcBef>
              <a:spcAft>
                <a:spcPts val="0"/>
              </a:spcAft>
              <a:buNone/>
            </a:pPr>
            <a:r>
              <a:rPr lang="en"/>
              <a:t>        -liberal support because it addresses the results of overcriminalization and racial disparity </a:t>
            </a:r>
            <a:endParaRPr/>
          </a:p>
          <a:p>
            <a:pPr marL="1371600" lvl="0" indent="0" algn="l" rtl="0">
              <a:lnSpc>
                <a:spcPct val="115000"/>
              </a:lnSpc>
              <a:spcBef>
                <a:spcPts val="0"/>
              </a:spcBef>
              <a:spcAft>
                <a:spcPts val="0"/>
              </a:spcAft>
              <a:buNone/>
            </a:pPr>
            <a:endParaRPr/>
          </a:p>
          <a:p>
            <a:pPr marL="1371600" lvl="0" indent="0" algn="l" rtl="0">
              <a:lnSpc>
                <a:spcPct val="115000"/>
              </a:lnSpc>
              <a:spcBef>
                <a:spcPts val="0"/>
              </a:spcBef>
              <a:spcAft>
                <a:spcPts val="0"/>
              </a:spcAft>
              <a:buNone/>
            </a:pPr>
            <a:r>
              <a:rPr lang="en"/>
              <a:t>ASUM: Associated Students of University of Missouri; intern at the legislature</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181737967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181737967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rPr>
              <a:t>Staci</a:t>
            </a:r>
            <a:endParaRPr>
              <a:highlight>
                <a:srgbClr val="FFFFFF"/>
              </a:highlight>
            </a:endParaRPr>
          </a:p>
          <a:p>
            <a:pPr marL="0" lvl="0" indent="0" algn="l" rtl="0">
              <a:spcBef>
                <a:spcPts val="0"/>
              </a:spcBef>
              <a:spcAft>
                <a:spcPts val="0"/>
              </a:spcAft>
              <a:buNone/>
            </a:pPr>
            <a:r>
              <a:rPr lang="en">
                <a:highlight>
                  <a:srgbClr val="FFFFFF"/>
                </a:highlight>
              </a:rPr>
              <a:t>Sen. Williams pictured with CMR team members Staci Pratt and Ayyoub Ajmi expressing support for our bill as well as his, SB 952 would reduce the waiting time for expungements and reduce the $250 surcharge</a:t>
            </a:r>
            <a:r>
              <a:rPr lang="en" sz="1000" i="1">
                <a:highlight>
                  <a:srgbClr val="FFFFFF"/>
                </a:highlight>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18e639046_1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18e639046_1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rPr>
              <a:t>Staci</a:t>
            </a:r>
            <a:endParaRPr>
              <a:highlight>
                <a:srgbClr val="FFFFFF"/>
              </a:highlight>
            </a:endParaRPr>
          </a:p>
          <a:p>
            <a:pPr marL="0" lvl="0" indent="0" algn="l" rtl="0">
              <a:spcBef>
                <a:spcPts val="0"/>
              </a:spcBef>
              <a:spcAft>
                <a:spcPts val="0"/>
              </a:spcAft>
              <a:buNone/>
            </a:pPr>
            <a:r>
              <a:rPr lang="en">
                <a:highlight>
                  <a:srgbClr val="FFFFFF"/>
                </a:highlight>
              </a:rPr>
              <a:t>Thanks to the wonderful work of students from ASUM, we have a House Sponsor.  Representative Hicks is pictured here signing the greenback of HB 2630, the House version of the expungement bill.  Rep. Hicks has also sponsored HB 2060, which </a:t>
            </a:r>
            <a:r>
              <a:rPr lang="en" sz="1000" i="1">
                <a:highlight>
                  <a:srgbClr val="FFFFFF"/>
                </a:highlight>
              </a:rPr>
              <a:t>allows certain marijuana-related offenses and violations to be expunged if the offenses or violations occurred in Missouri prior to the issuance of a patient identification card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18173796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18173796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 </a:t>
            </a:r>
            <a:endParaRPr/>
          </a:p>
          <a:p>
            <a:pPr marL="0" lvl="0" indent="0" algn="l" rtl="0">
              <a:lnSpc>
                <a:spcPct val="115000"/>
              </a:lnSpc>
              <a:spcBef>
                <a:spcPts val="0"/>
              </a:spcBef>
              <a:spcAft>
                <a:spcPts val="0"/>
              </a:spcAft>
              <a:buNone/>
            </a:pPr>
            <a:r>
              <a:rPr lang="en"/>
              <a:t>-Partnering with Empower Missouri</a:t>
            </a: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18173796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18173796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Staci--want access so clinics can easily make decision expungable or not</a:t>
            </a:r>
            <a:endParaRPr/>
          </a:p>
          <a:p>
            <a:pPr marL="0" lvl="0" indent="0" algn="l" rtl="0">
              <a:spcBef>
                <a:spcPts val="0"/>
              </a:spcBef>
              <a:spcAft>
                <a:spcPts val="0"/>
              </a:spcAft>
              <a:buNone/>
            </a:pPr>
            <a:r>
              <a:rPr lang="en"/>
              <a:t>2nd Clean Slate--remove lot of people from waiting line.  Otherwise, same process--individual.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18173796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18173796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Dean Suni → define same course of criminal conduct</a:t>
            </a:r>
            <a:r>
              <a:rPr lang="en"/>
              <a:t>. - Important because it expands lifetime eligible number of offenses. </a:t>
            </a:r>
            <a:r>
              <a:rPr lang="en" sz="1050">
                <a:solidFill>
                  <a:srgbClr val="333333"/>
                </a:solidFill>
                <a:highlight>
                  <a:srgbClr val="FFFFFF"/>
                </a:highlight>
              </a:rPr>
              <a:t>Under this amendment, offenses, violations, or infractions are committed as part of the "same course of criminal conduct” for purposes of expungement petitions if the offenses, violations, or infractions: • Arose under the same criminal statute (so all stealings, no matter when or how many, count as one offense),  Involve conduct that is the substantial equivalent of any offense, violation, or infraction sought to be expunged (so based on the conduct involved, an unrelated could have been charged as bad checks or stealing, was charged as bad checks, but since conduct could have been stealing, it gets grouped with the stealing and doesn’t add an additional offense to the max #); • Occur within a time period suggesting a common connection between the offenses, not exceeding one year.(drugs possess, separate paraphernalia offense, separate bad checks and stealing - if all w/in year and arose out of addition and need to get and use drugs, all count together) If 304 or 307 traffic, doesn’t interrupt 3 or 7 years. But if not, it does. Offenses like failure to register, no license, no insurance, which are usually based on the person not having the money for whatever do interrupt the 3/7 year period. This would add most traffic offenses to the non-interruption group.,</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18e63904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18e63904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Staci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18e63904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18e63904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Staci </a:t>
            </a:r>
            <a:endParaRPr/>
          </a:p>
          <a:p>
            <a:pPr marL="0" lvl="0" indent="0" algn="l" rtl="0">
              <a:lnSpc>
                <a:spcPct val="115000"/>
              </a:lnSpc>
              <a:spcBef>
                <a:spcPts val="0"/>
              </a:spcBef>
              <a:spcAft>
                <a:spcPts val="0"/>
              </a:spcAft>
              <a:buNone/>
            </a:pPr>
            <a:r>
              <a:rPr lang="en"/>
              <a:t>Clean Slate has been put together by nonprofits and Code for America. Now includes support from a large continuum of people. </a:t>
            </a:r>
            <a:endParaRPr/>
          </a:p>
          <a:p>
            <a:pPr marL="0" lvl="0" indent="0" algn="l" rtl="0">
              <a:lnSpc>
                <a:spcPct val="115000"/>
              </a:lnSpc>
              <a:spcBef>
                <a:spcPts val="0"/>
              </a:spcBef>
              <a:spcAft>
                <a:spcPts val="0"/>
              </a:spcAft>
              <a:buNone/>
            </a:pPr>
            <a:r>
              <a:rPr lang="en"/>
              <a:t>-look at other states. Places burden on individuals to find information, see if fits and file petition</a:t>
            </a:r>
            <a:endParaRPr/>
          </a:p>
          <a:p>
            <a:pPr marL="0" lvl="0" indent="0" algn="l" rtl="0">
              <a:lnSpc>
                <a:spcPct val="115000"/>
              </a:lnSpc>
              <a:spcBef>
                <a:spcPts val="0"/>
              </a:spcBef>
              <a:spcAft>
                <a:spcPts val="0"/>
              </a:spcAft>
              <a:buNone/>
            </a:pPr>
            <a:r>
              <a:rPr lang="en"/>
              <a:t>---shift the burden to people who possess the info. </a:t>
            </a:r>
            <a:endParaRPr/>
          </a:p>
          <a:p>
            <a:pPr marL="0" lvl="0" indent="0" algn="l" rtl="0">
              <a:lnSpc>
                <a:spcPct val="115000"/>
              </a:lnSpc>
              <a:spcBef>
                <a:spcPts val="0"/>
              </a:spcBef>
              <a:spcAft>
                <a:spcPts val="0"/>
              </a:spcAft>
              <a:buNone/>
            </a:pPr>
            <a:r>
              <a:rPr lang="en"/>
              <a:t>Central repository- to be responsible. Algorithm. Idea is to flip the burden if you have the data, do automatic </a:t>
            </a:r>
            <a:endParaRPr/>
          </a:p>
          <a:p>
            <a:pPr marL="0" lvl="0" indent="0" algn="l" rtl="0">
              <a:lnSpc>
                <a:spcPct val="115000"/>
              </a:lnSpc>
              <a:spcBef>
                <a:spcPts val="0"/>
              </a:spcBef>
              <a:spcAft>
                <a:spcPts val="0"/>
              </a:spcAft>
              <a:buNone/>
            </a:pPr>
            <a:r>
              <a:rPr lang="en"/>
              <a:t>--start small with arrests. Arrests that did not result in convictions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Prosecuting attorney-</a:t>
            </a:r>
            <a:endParaRPr/>
          </a:p>
          <a:p>
            <a:pPr marL="0" lvl="0" indent="0" algn="l" rtl="0">
              <a:lnSpc>
                <a:spcPct val="115000"/>
              </a:lnSpc>
              <a:spcBef>
                <a:spcPts val="0"/>
              </a:spcBef>
              <a:spcAft>
                <a:spcPts val="0"/>
              </a:spcAft>
              <a:buNone/>
            </a:pPr>
            <a:r>
              <a:rPr lang="en"/>
              <a:t>-wesley bell and jean peters baker- support this. </a:t>
            </a:r>
            <a:endParaRPr/>
          </a:p>
          <a:p>
            <a:pPr marL="0" lvl="0" indent="0" algn="l" rtl="0">
              <a:lnSpc>
                <a:spcPct val="115000"/>
              </a:lnSpc>
              <a:spcBef>
                <a:spcPts val="0"/>
              </a:spcBef>
              <a:spcAft>
                <a:spcPts val="0"/>
              </a:spcAft>
              <a:buNone/>
            </a:pPr>
            <a:r>
              <a:rPr lang="en" sz="1500">
                <a:highlight>
                  <a:srgbClr val="F9F9F9"/>
                </a:highlight>
                <a:latin typeface="Georgia"/>
                <a:ea typeface="Georgia"/>
                <a:cs typeface="Georgia"/>
                <a:sym typeface="Georgia"/>
              </a:rPr>
              <a:t> On Monday (Feb. 25, 2019), San Francisco district attorney George Gascón announced that officials will reduce or erase more than </a:t>
            </a:r>
            <a:r>
              <a:rPr lang="en" sz="1500">
                <a:solidFill>
                  <a:schemeClr val="hlink"/>
                </a:solidFill>
                <a:highlight>
                  <a:srgbClr val="F9F9F9"/>
                </a:highlight>
                <a:uFill>
                  <a:noFill/>
                </a:uFill>
                <a:latin typeface="Georgia"/>
                <a:ea typeface="Georgia"/>
                <a:cs typeface="Georgia"/>
                <a:sym typeface="Georgia"/>
                <a:hlinkClick r:id="rId3"/>
              </a:rPr>
              <a:t>8,000 cannabis convictions</a:t>
            </a:r>
            <a:r>
              <a:rPr lang="en" sz="1500">
                <a:highlight>
                  <a:srgbClr val="F9F9F9"/>
                </a:highlight>
                <a:latin typeface="Georgia"/>
                <a:ea typeface="Georgia"/>
                <a:cs typeface="Georgia"/>
                <a:sym typeface="Georgia"/>
              </a:rPr>
              <a:t> that were automatically identified with an algorithm developed by Code for America for its program, called </a:t>
            </a:r>
            <a:r>
              <a:rPr lang="en" sz="1500">
                <a:solidFill>
                  <a:schemeClr val="hlink"/>
                </a:solidFill>
                <a:highlight>
                  <a:srgbClr val="F9F9F9"/>
                </a:highlight>
                <a:uFill>
                  <a:noFill/>
                </a:uFill>
                <a:latin typeface="Georgia"/>
                <a:ea typeface="Georgia"/>
                <a:cs typeface="Georgia"/>
                <a:sym typeface="Georgia"/>
                <a:hlinkClick r:id="rId4"/>
              </a:rPr>
              <a:t>Clear My Record</a:t>
            </a:r>
            <a:r>
              <a:rPr lang="en" sz="1500">
                <a:highlight>
                  <a:srgbClr val="F9F9F9"/>
                </a:highlight>
                <a:latin typeface="Georgia"/>
                <a:ea typeface="Georgia"/>
                <a:cs typeface="Georgia"/>
                <a:sym typeface="Georgia"/>
              </a:rPr>
              <a:t>.</a:t>
            </a:r>
            <a:endParaRPr sz="1500">
              <a:highlight>
                <a:srgbClr val="F9F9F9"/>
              </a:highlight>
              <a:latin typeface="Georgia"/>
              <a:ea typeface="Georgia"/>
              <a:cs typeface="Georgia"/>
              <a:sym typeface="Georgia"/>
            </a:endParaRPr>
          </a:p>
          <a:p>
            <a:pPr marL="0" lvl="0" indent="0" algn="l" rtl="0">
              <a:lnSpc>
                <a:spcPct val="115000"/>
              </a:lnSpc>
              <a:spcBef>
                <a:spcPts val="0"/>
              </a:spcBef>
              <a:spcAft>
                <a:spcPts val="0"/>
              </a:spcAft>
              <a:buNone/>
            </a:pPr>
            <a:endParaRPr sz="1500">
              <a:highlight>
                <a:srgbClr val="F9F9F9"/>
              </a:highlight>
              <a:latin typeface="Georgia"/>
              <a:ea typeface="Georgia"/>
              <a:cs typeface="Georgia"/>
              <a:sym typeface="Georgia"/>
            </a:endParaRPr>
          </a:p>
          <a:p>
            <a:pPr marL="0" lvl="0" indent="0" algn="l" rtl="0">
              <a:lnSpc>
                <a:spcPct val="150000"/>
              </a:lnSpc>
              <a:spcBef>
                <a:spcPts val="1500"/>
              </a:spcBef>
              <a:spcAft>
                <a:spcPts val="0"/>
              </a:spcAft>
              <a:buNone/>
            </a:pPr>
            <a:r>
              <a:rPr lang="en" sz="1500">
                <a:highlight>
                  <a:srgbClr val="F9F9F9"/>
                </a:highlight>
                <a:latin typeface="Georgia"/>
                <a:ea typeface="Georgia"/>
                <a:cs typeface="Georgia"/>
                <a:sym typeface="Georgia"/>
              </a:rPr>
              <a:t>With all due respect for the software engineers who created the program, “it’s just not rocket science,” said Code for America founder and director Jennifer Pahlka. “Ninety-nine percent of the work is human, bureaucratic, changing people’s minds about how things should be done.”</a:t>
            </a:r>
            <a:endParaRPr sz="1500">
              <a:highlight>
                <a:srgbClr val="F9F9F9"/>
              </a:highlight>
              <a:latin typeface="Georgia"/>
              <a:ea typeface="Georgia"/>
              <a:cs typeface="Georgia"/>
              <a:sym typeface="Georgia"/>
            </a:endParaRPr>
          </a:p>
          <a:p>
            <a:pPr marL="0" lvl="0" indent="0" algn="l" rtl="0">
              <a:lnSpc>
                <a:spcPct val="150000"/>
              </a:lnSpc>
              <a:spcBef>
                <a:spcPts val="2300"/>
              </a:spcBef>
              <a:spcAft>
                <a:spcPts val="0"/>
              </a:spcAft>
              <a:buNone/>
            </a:pPr>
            <a:r>
              <a:rPr lang="en" sz="1500">
                <a:highlight>
                  <a:srgbClr val="F9F9F9"/>
                </a:highlight>
                <a:latin typeface="Georgia"/>
                <a:ea typeface="Georgia"/>
                <a:cs typeface="Georgia"/>
                <a:sym typeface="Georgia"/>
              </a:rPr>
              <a:t>Once coders can access the data in bulk, she said, the algorithm itself is a basic one.</a:t>
            </a:r>
            <a:endParaRPr sz="1500">
              <a:highlight>
                <a:srgbClr val="F9F9F9"/>
              </a:highlight>
              <a:latin typeface="Georgia"/>
              <a:ea typeface="Georgia"/>
              <a:cs typeface="Georgia"/>
              <a:sym typeface="Georgia"/>
            </a:endParaRPr>
          </a:p>
          <a:p>
            <a:pPr marL="0" lvl="0" indent="0" algn="l" rtl="0">
              <a:lnSpc>
                <a:spcPct val="115000"/>
              </a:lnSpc>
              <a:spcBef>
                <a:spcPts val="2300"/>
              </a:spcBef>
              <a:spcAft>
                <a:spcPts val="0"/>
              </a:spcAft>
              <a:buNone/>
            </a:pPr>
            <a:endParaRPr sz="1500">
              <a:highlight>
                <a:srgbClr val="F9F9F9"/>
              </a:highlight>
              <a:latin typeface="Georgia"/>
              <a:ea typeface="Georgia"/>
              <a:cs typeface="Georgia"/>
              <a:sym typeface="Georgi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18e63904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18e63904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Ellen - OK</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181737967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181737967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Ellen - OK as lead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181737967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181737967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Savina</a:t>
            </a:r>
            <a:endParaRPr/>
          </a:p>
          <a:p>
            <a:pPr marL="0" lvl="0" indent="0" algn="l" rtl="0">
              <a:spcBef>
                <a:spcPts val="0"/>
              </a:spcBef>
              <a:spcAft>
                <a:spcPts val="0"/>
              </a:spcAft>
              <a:buNone/>
            </a:pPr>
            <a:r>
              <a:rPr lang="en"/>
              <a:t>-This is an example of financial inequity. People who need relief the most are unable to get it.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18e639046_16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18e639046_1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Iris</a:t>
            </a:r>
            <a:endParaRPr sz="1200"/>
          </a:p>
          <a:p>
            <a:pPr marL="457200" lvl="0" indent="-304800" algn="l" rtl="0">
              <a:spcBef>
                <a:spcPts val="0"/>
              </a:spcBef>
              <a:spcAft>
                <a:spcPts val="0"/>
              </a:spcAft>
              <a:buSzPts val="1200"/>
              <a:buChar char="-"/>
            </a:pPr>
            <a:r>
              <a:rPr lang="en" sz="1200"/>
              <a:t>Cant adequately defend the clients appointed to them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18e6390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18e6390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Iris</a:t>
            </a:r>
            <a:endParaRPr/>
          </a:p>
          <a:p>
            <a:pPr marL="0" lvl="0" indent="0" algn="l" rtl="0">
              <a:spcBef>
                <a:spcPts val="0"/>
              </a:spcBef>
              <a:spcAft>
                <a:spcPts val="0"/>
              </a:spcAft>
              <a:buNone/>
            </a:pPr>
            <a:r>
              <a:rPr lang="en"/>
              <a:t>Why does this matter?: With the coronavirus pandemic occurring right now, this could potentially disproportionately affect those who have criminal records. Seeing as having a criminal record can affect access to decent jobs and housing, this might lead to negative effects. People who are unable to maintain stable housing and a steady income are less likely to have adequate access to the internet. This is seen as an outside expense.</a:t>
            </a:r>
            <a:endParaRPr/>
          </a:p>
          <a:p>
            <a:pPr marL="0" lvl="0" indent="0" algn="l" rtl="0">
              <a:spcBef>
                <a:spcPts val="0"/>
              </a:spcBef>
              <a:spcAft>
                <a:spcPts val="0"/>
              </a:spcAft>
              <a:buNone/>
            </a:pPr>
            <a:r>
              <a:rPr lang="en"/>
              <a:t>. 	-During this time, communication has switched to being largely virtual. Not having the capabilities to effectively communicate could be a major    disadvantage for these communities further hindering their access to employment and housing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181737967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181737967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Iris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Missouri does limit the number of convictions</a:t>
            </a:r>
            <a:endParaRPr sz="1200"/>
          </a:p>
          <a:p>
            <a:pPr marL="0" lvl="0" indent="0" algn="l" rtl="0">
              <a:spcBef>
                <a:spcPts val="0"/>
              </a:spcBef>
              <a:spcAft>
                <a:spcPts val="0"/>
              </a:spcAft>
              <a:buNone/>
            </a:pPr>
            <a:r>
              <a:rPr lang="en" sz="1200"/>
              <a:t>This is dependent on the conviction itself.</a:t>
            </a:r>
            <a:endParaRPr sz="1200"/>
          </a:p>
          <a:p>
            <a:pPr marL="0" lvl="0" indent="0" algn="l" rtl="0">
              <a:lnSpc>
                <a:spcPct val="115000"/>
              </a:lnSpc>
              <a:spcBef>
                <a:spcPts val="0"/>
              </a:spcBef>
              <a:spcAft>
                <a:spcPts val="0"/>
              </a:spcAft>
              <a:buNone/>
            </a:pPr>
            <a:r>
              <a:rPr lang="en" sz="1200">
                <a:highlight>
                  <a:srgbClr val="FEFEFE"/>
                </a:highlight>
                <a:latin typeface="Roboto"/>
                <a:ea typeface="Roboto"/>
                <a:cs typeface="Roboto"/>
                <a:sym typeface="Roboto"/>
              </a:rPr>
              <a:t>-A single conviction can include multiple counts </a:t>
            </a:r>
            <a:endParaRPr sz="1200">
              <a:highlight>
                <a:srgbClr val="FEFEFE"/>
              </a:highlight>
              <a:latin typeface="Roboto"/>
              <a:ea typeface="Roboto"/>
              <a:cs typeface="Roboto"/>
              <a:sym typeface="Roboto"/>
            </a:endParaRPr>
          </a:p>
          <a:p>
            <a:pPr marL="0" lvl="0" indent="0" algn="l" rtl="0">
              <a:lnSpc>
                <a:spcPct val="115000"/>
              </a:lnSpc>
              <a:spcBef>
                <a:spcPts val="0"/>
              </a:spcBef>
              <a:spcAft>
                <a:spcPts val="0"/>
              </a:spcAft>
              <a:buNone/>
            </a:pPr>
            <a:r>
              <a:rPr lang="en" sz="1200">
                <a:highlight>
                  <a:srgbClr val="FEFEFE"/>
                </a:highlight>
                <a:latin typeface="Roboto"/>
                <a:ea typeface="Roboto"/>
                <a:cs typeface="Roboto"/>
                <a:sym typeface="Roboto"/>
              </a:rPr>
              <a:t>FOR EXAMPLE: One </a:t>
            </a:r>
            <a:r>
              <a:rPr lang="en" sz="1200"/>
              <a:t>conviction including – including one count of paraphernalia and one count of possession of marajuana – if occured at the same time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18e639046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18e639046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Iris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Missouri does limit the number of convictions</a:t>
            </a:r>
            <a:endParaRPr sz="1200"/>
          </a:p>
          <a:p>
            <a:pPr marL="0" lvl="0" indent="0" algn="l" rtl="0">
              <a:spcBef>
                <a:spcPts val="0"/>
              </a:spcBef>
              <a:spcAft>
                <a:spcPts val="0"/>
              </a:spcAft>
              <a:buNone/>
            </a:pPr>
            <a:r>
              <a:rPr lang="en" sz="1200"/>
              <a:t>This is dependent on the conviction itself.</a:t>
            </a:r>
            <a:endParaRPr sz="1200"/>
          </a:p>
          <a:p>
            <a:pPr marL="0" lvl="0" indent="0" algn="l" rtl="0">
              <a:lnSpc>
                <a:spcPct val="115000"/>
              </a:lnSpc>
              <a:spcBef>
                <a:spcPts val="0"/>
              </a:spcBef>
              <a:spcAft>
                <a:spcPts val="0"/>
              </a:spcAft>
              <a:buNone/>
            </a:pPr>
            <a:r>
              <a:rPr lang="en" sz="1200">
                <a:highlight>
                  <a:srgbClr val="FEFEFE"/>
                </a:highlight>
                <a:latin typeface="Roboto"/>
                <a:ea typeface="Roboto"/>
                <a:cs typeface="Roboto"/>
                <a:sym typeface="Roboto"/>
              </a:rPr>
              <a:t>-A single conviction can include multiple counts </a:t>
            </a:r>
            <a:endParaRPr sz="1200">
              <a:highlight>
                <a:srgbClr val="FEFEFE"/>
              </a:highlight>
              <a:latin typeface="Roboto"/>
              <a:ea typeface="Roboto"/>
              <a:cs typeface="Roboto"/>
              <a:sym typeface="Roboto"/>
            </a:endParaRPr>
          </a:p>
          <a:p>
            <a:pPr marL="0" lvl="0" indent="0" algn="l" rtl="0">
              <a:lnSpc>
                <a:spcPct val="115000"/>
              </a:lnSpc>
              <a:spcBef>
                <a:spcPts val="0"/>
              </a:spcBef>
              <a:spcAft>
                <a:spcPts val="0"/>
              </a:spcAft>
              <a:buNone/>
            </a:pPr>
            <a:r>
              <a:rPr lang="en" sz="1200">
                <a:highlight>
                  <a:srgbClr val="FEFEFE"/>
                </a:highlight>
                <a:latin typeface="Roboto"/>
                <a:ea typeface="Roboto"/>
                <a:cs typeface="Roboto"/>
                <a:sym typeface="Roboto"/>
              </a:rPr>
              <a:t>FOR EXAMPLE: One </a:t>
            </a:r>
            <a:r>
              <a:rPr lang="en" sz="1200"/>
              <a:t>conviction including – including one count of paraphernalia and one count of possession of marajuana – if occured at the same time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18173796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18173796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a:p>
            <a:pPr marL="0" lvl="0" indent="0" algn="l" rtl="0">
              <a:spcBef>
                <a:spcPts val="0"/>
              </a:spcBef>
              <a:spcAft>
                <a:spcPts val="0"/>
              </a:spcAft>
              <a:buNone/>
            </a:pPr>
            <a:r>
              <a:rPr lang="en"/>
              <a:t>-costs 2-3,000 to do expungement on average</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18e639046_1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18e639046_1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a:p>
            <a:pPr marL="0" lvl="0" indent="0" algn="l" rtl="0">
              <a:spcBef>
                <a:spcPts val="0"/>
              </a:spcBef>
              <a:spcAft>
                <a:spcPts val="0"/>
              </a:spcAft>
              <a:buNone/>
            </a:pPr>
            <a:r>
              <a:rPr lang="en"/>
              <a:t>-went into this semester recognizing that not many individuals know what they are convicted of and often do not have access to their own court documents.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CC0000"/>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CC0000"/>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0000"/>
              </a:solidFill>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a:blip r:embed="rId3">
            <a:alphaModFix/>
          </a:blip>
          <a:stretch>
            <a:fillRect/>
          </a:stretch>
        </p:blipFill>
        <p:spPr>
          <a:xfrm>
            <a:off x="-30236" y="1292050"/>
            <a:ext cx="1439347" cy="1040200"/>
          </a:xfrm>
          <a:prstGeom prst="rect">
            <a:avLst/>
          </a:prstGeom>
          <a:noFill/>
          <a:ln>
            <a:noFill/>
          </a:ln>
        </p:spPr>
      </p:pic>
      <p:sp>
        <p:nvSpPr>
          <p:cNvPr id="65" name="Google Shape;65;p13"/>
          <p:cNvSpPr txBox="1">
            <a:spLocks noGrp="1"/>
          </p:cNvSpPr>
          <p:nvPr>
            <p:ph type="ctrTitle"/>
          </p:nvPr>
        </p:nvSpPr>
        <p:spPr>
          <a:xfrm>
            <a:off x="1076100" y="1061550"/>
            <a:ext cx="8067900" cy="20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500" b="1">
                <a:solidFill>
                  <a:srgbClr val="000000"/>
                </a:solidFill>
              </a:rPr>
              <a:t>Clear My Record </a:t>
            </a:r>
            <a:r>
              <a:rPr lang="en" sz="4800" b="1">
                <a:solidFill>
                  <a:srgbClr val="000000"/>
                </a:solidFill>
              </a:rPr>
              <a:t>Expungement Project</a:t>
            </a:r>
            <a:endParaRPr sz="4800" b="1">
              <a:solidFill>
                <a:srgbClr val="000000"/>
              </a:solidFill>
            </a:endParaRPr>
          </a:p>
        </p:txBody>
      </p:sp>
      <p:pic>
        <p:nvPicPr>
          <p:cNvPr id="66" name="Google Shape;66;p13"/>
          <p:cNvPicPr preferRelativeResize="0"/>
          <p:nvPr/>
        </p:nvPicPr>
        <p:blipFill>
          <a:blip r:embed="rId4">
            <a:alphaModFix/>
          </a:blip>
          <a:stretch>
            <a:fillRect/>
          </a:stretch>
        </p:blipFill>
        <p:spPr>
          <a:xfrm>
            <a:off x="7187525" y="0"/>
            <a:ext cx="1956475" cy="587650"/>
          </a:xfrm>
          <a:prstGeom prst="rect">
            <a:avLst/>
          </a:prstGeom>
          <a:noFill/>
          <a:ln>
            <a:noFill/>
          </a:ln>
        </p:spPr>
      </p:pic>
      <p:pic>
        <p:nvPicPr>
          <p:cNvPr id="67" name="Google Shape;67;p13"/>
          <p:cNvPicPr preferRelativeResize="0"/>
          <p:nvPr/>
        </p:nvPicPr>
        <p:blipFill>
          <a:blip r:embed="rId5">
            <a:alphaModFix/>
          </a:blip>
          <a:stretch>
            <a:fillRect/>
          </a:stretch>
        </p:blipFill>
        <p:spPr>
          <a:xfrm>
            <a:off x="6713475" y="46900"/>
            <a:ext cx="587650" cy="587650"/>
          </a:xfrm>
          <a:prstGeom prst="rect">
            <a:avLst/>
          </a:prstGeom>
          <a:noFill/>
          <a:ln>
            <a:noFill/>
          </a:ln>
        </p:spPr>
      </p:pic>
      <p:sp>
        <p:nvSpPr>
          <p:cNvPr id="68" name="Google Shape;68;p13"/>
          <p:cNvSpPr txBox="1"/>
          <p:nvPr/>
        </p:nvSpPr>
        <p:spPr>
          <a:xfrm>
            <a:off x="1630950" y="4188825"/>
            <a:ext cx="5882100" cy="5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Ellen Suni, Staci Pratt, Sam Capkovic, Iris Siadatifard, Savina Balano</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p:nvPr/>
        </p:nvSpPr>
        <p:spPr>
          <a:xfrm>
            <a:off x="678275" y="993775"/>
            <a:ext cx="7665600" cy="39942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txBox="1">
            <a:spLocks noGrp="1"/>
          </p:cNvSpPr>
          <p:nvPr>
            <p:ph type="title"/>
          </p:nvPr>
        </p:nvSpPr>
        <p:spPr>
          <a:xfrm>
            <a:off x="311700" y="-124050"/>
            <a:ext cx="8520600" cy="12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500">
                <a:latin typeface="Oswald"/>
                <a:ea typeface="Oswald"/>
                <a:cs typeface="Oswald"/>
                <a:sym typeface="Oswald"/>
              </a:rPr>
              <a:t>Case Management System</a:t>
            </a:r>
            <a:endParaRPr sz="6500">
              <a:latin typeface="Oswald"/>
              <a:ea typeface="Oswald"/>
              <a:cs typeface="Oswald"/>
              <a:sym typeface="Oswald"/>
            </a:endParaRPr>
          </a:p>
        </p:txBody>
      </p:sp>
      <p:pic>
        <p:nvPicPr>
          <p:cNvPr id="125" name="Google Shape;125;p22"/>
          <p:cNvPicPr preferRelativeResize="0"/>
          <p:nvPr/>
        </p:nvPicPr>
        <p:blipFill>
          <a:blip r:embed="rId3">
            <a:alphaModFix/>
          </a:blip>
          <a:stretch>
            <a:fillRect/>
          </a:stretch>
        </p:blipFill>
        <p:spPr>
          <a:xfrm>
            <a:off x="805675" y="1117100"/>
            <a:ext cx="7444775" cy="3774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p:nvPr/>
        </p:nvSpPr>
        <p:spPr>
          <a:xfrm>
            <a:off x="91150" y="927000"/>
            <a:ext cx="5714100" cy="31836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txBox="1">
            <a:spLocks noGrp="1"/>
          </p:cNvSpPr>
          <p:nvPr>
            <p:ph type="title"/>
          </p:nvPr>
        </p:nvSpPr>
        <p:spPr>
          <a:xfrm>
            <a:off x="311700" y="-132325"/>
            <a:ext cx="8520600" cy="12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500">
                <a:latin typeface="Oswald"/>
                <a:ea typeface="Oswald"/>
                <a:cs typeface="Oswald"/>
                <a:sym typeface="Oswald"/>
              </a:rPr>
              <a:t>Clinic App</a:t>
            </a:r>
            <a:endParaRPr sz="6500">
              <a:latin typeface="Oswald"/>
              <a:ea typeface="Oswald"/>
              <a:cs typeface="Oswald"/>
              <a:sym typeface="Oswald"/>
            </a:endParaRPr>
          </a:p>
        </p:txBody>
      </p:sp>
      <p:pic>
        <p:nvPicPr>
          <p:cNvPr id="132" name="Google Shape;132;p23"/>
          <p:cNvPicPr preferRelativeResize="0"/>
          <p:nvPr/>
        </p:nvPicPr>
        <p:blipFill>
          <a:blip r:embed="rId3">
            <a:alphaModFix/>
          </a:blip>
          <a:stretch>
            <a:fillRect/>
          </a:stretch>
        </p:blipFill>
        <p:spPr>
          <a:xfrm>
            <a:off x="244589" y="1064325"/>
            <a:ext cx="5362037" cy="2823075"/>
          </a:xfrm>
          <a:prstGeom prst="rect">
            <a:avLst/>
          </a:prstGeom>
          <a:noFill/>
          <a:ln>
            <a:noFill/>
          </a:ln>
        </p:spPr>
      </p:pic>
      <p:sp>
        <p:nvSpPr>
          <p:cNvPr id="133" name="Google Shape;133;p23"/>
          <p:cNvSpPr/>
          <p:nvPr/>
        </p:nvSpPr>
        <p:spPr>
          <a:xfrm>
            <a:off x="3382325" y="2092975"/>
            <a:ext cx="5761800" cy="30504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3"/>
          <p:cNvPicPr preferRelativeResize="0"/>
          <p:nvPr/>
        </p:nvPicPr>
        <p:blipFill>
          <a:blip r:embed="rId4">
            <a:alphaModFix/>
          </a:blip>
          <a:stretch>
            <a:fillRect/>
          </a:stretch>
        </p:blipFill>
        <p:spPr>
          <a:xfrm>
            <a:off x="3505025" y="2268700"/>
            <a:ext cx="5492148" cy="2701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246475" y="1418875"/>
            <a:ext cx="3706500" cy="17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Oswald"/>
                <a:ea typeface="Oswald"/>
                <a:cs typeface="Oswald"/>
                <a:sym typeface="Oswald"/>
              </a:rPr>
              <a:t>LT&amp;PP</a:t>
            </a:r>
            <a:endParaRPr sz="6000">
              <a:latin typeface="Oswald"/>
              <a:ea typeface="Oswald"/>
              <a:cs typeface="Oswald"/>
              <a:sym typeface="Oswald"/>
            </a:endParaRPr>
          </a:p>
          <a:p>
            <a:pPr marL="0" lvl="0" indent="0" algn="ctr" rtl="0">
              <a:spcBef>
                <a:spcPts val="0"/>
              </a:spcBef>
              <a:spcAft>
                <a:spcPts val="0"/>
              </a:spcAft>
              <a:buNone/>
            </a:pPr>
            <a:r>
              <a:rPr lang="en" sz="6000">
                <a:latin typeface="Oswald"/>
                <a:ea typeface="Oswald"/>
                <a:cs typeface="Oswald"/>
                <a:sym typeface="Oswald"/>
              </a:rPr>
              <a:t>Fall 2019</a:t>
            </a:r>
            <a:endParaRPr sz="6000">
              <a:latin typeface="Oswald"/>
              <a:ea typeface="Oswald"/>
              <a:cs typeface="Oswald"/>
              <a:sym typeface="Oswald"/>
            </a:endParaRPr>
          </a:p>
        </p:txBody>
      </p:sp>
      <p:sp>
        <p:nvSpPr>
          <p:cNvPr id="140" name="Google Shape;140;p24"/>
          <p:cNvSpPr txBox="1">
            <a:spLocks noGrp="1"/>
          </p:cNvSpPr>
          <p:nvPr>
            <p:ph type="body" idx="1"/>
          </p:nvPr>
        </p:nvSpPr>
        <p:spPr>
          <a:xfrm>
            <a:off x="4343175" y="322500"/>
            <a:ext cx="5365200" cy="4098600"/>
          </a:xfrm>
          <a:prstGeom prst="rect">
            <a:avLst/>
          </a:prstGeom>
        </p:spPr>
        <p:txBody>
          <a:bodyPr spcFirstLastPara="1" wrap="square" lIns="91425" tIns="91425" rIns="91425" bIns="91425" anchor="t" anchorCtr="0">
            <a:noAutofit/>
          </a:bodyPr>
          <a:lstStyle/>
          <a:p>
            <a:pPr marL="457200" lvl="0" indent="-450850" algn="l" rtl="0">
              <a:spcBef>
                <a:spcPts val="0"/>
              </a:spcBef>
              <a:spcAft>
                <a:spcPts val="0"/>
              </a:spcAft>
              <a:buClr>
                <a:srgbClr val="000000"/>
              </a:buClr>
              <a:buSzPts val="3500"/>
              <a:buFont typeface="Oswald"/>
              <a:buChar char="●"/>
            </a:pPr>
            <a:r>
              <a:rPr lang="en" sz="3500">
                <a:solidFill>
                  <a:srgbClr val="000000"/>
                </a:solidFill>
                <a:latin typeface="Oswald"/>
                <a:ea typeface="Oswald"/>
                <a:cs typeface="Oswald"/>
                <a:sym typeface="Oswald"/>
              </a:rPr>
              <a:t>Process Preliminary Background Checks </a:t>
            </a:r>
            <a:endParaRPr sz="3500">
              <a:solidFill>
                <a:srgbClr val="000000"/>
              </a:solidFill>
              <a:latin typeface="Oswald"/>
              <a:ea typeface="Oswald"/>
              <a:cs typeface="Oswald"/>
              <a:sym typeface="Oswald"/>
            </a:endParaRPr>
          </a:p>
          <a:p>
            <a:pPr marL="914400" lvl="1"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300/900 accomplished </a:t>
            </a:r>
            <a:endParaRPr sz="3000">
              <a:solidFill>
                <a:srgbClr val="000000"/>
              </a:solidFill>
              <a:latin typeface="Oswald"/>
              <a:ea typeface="Oswald"/>
              <a:cs typeface="Oswald"/>
              <a:sym typeface="Oswald"/>
            </a:endParaRPr>
          </a:p>
          <a:p>
            <a:pPr marL="914400" lvl="1"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123 Preliminary Reviews, </a:t>
            </a:r>
            <a:endParaRPr sz="3000">
              <a:solidFill>
                <a:srgbClr val="000000"/>
              </a:solidFill>
              <a:latin typeface="Oswald"/>
              <a:ea typeface="Oswald"/>
              <a:cs typeface="Oswald"/>
              <a:sym typeface="Oswald"/>
            </a:endParaRPr>
          </a:p>
          <a:p>
            <a:pPr marL="914400" lvl="1"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202 Closed, 41 Eligibility Review</a:t>
            </a:r>
            <a:endParaRPr sz="3000">
              <a:solidFill>
                <a:srgbClr val="000000"/>
              </a:solidFill>
              <a:latin typeface="Oswald"/>
              <a:ea typeface="Oswald"/>
              <a:cs typeface="Oswald"/>
              <a:sym typeface="Oswald"/>
            </a:endParaRPr>
          </a:p>
          <a:p>
            <a:pPr marL="457200" lvl="0" indent="-450850" algn="l" rtl="0">
              <a:spcBef>
                <a:spcPts val="0"/>
              </a:spcBef>
              <a:spcAft>
                <a:spcPts val="0"/>
              </a:spcAft>
              <a:buClr>
                <a:srgbClr val="000000"/>
              </a:buClr>
              <a:buSzPts val="3500"/>
              <a:buFont typeface="Oswald"/>
              <a:buChar char="●"/>
            </a:pPr>
            <a:r>
              <a:rPr lang="en" sz="3500">
                <a:solidFill>
                  <a:srgbClr val="000000"/>
                </a:solidFill>
                <a:latin typeface="Oswald"/>
                <a:ea typeface="Oswald"/>
                <a:cs typeface="Oswald"/>
                <a:sym typeface="Oswald"/>
              </a:rPr>
              <a:t>Update Case Management System</a:t>
            </a:r>
            <a:endParaRPr sz="3500">
              <a:solidFill>
                <a:srgbClr val="000000"/>
              </a:solidFill>
              <a:latin typeface="Oswald"/>
              <a:ea typeface="Oswald"/>
              <a:cs typeface="Oswald"/>
              <a:sym typeface="Oswald"/>
            </a:endParaRPr>
          </a:p>
          <a:p>
            <a:pPr marL="45720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p:nvPr/>
        </p:nvSpPr>
        <p:spPr>
          <a:xfrm>
            <a:off x="5229975" y="3136100"/>
            <a:ext cx="3076200" cy="18027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p:nvPr/>
        </p:nvSpPr>
        <p:spPr>
          <a:xfrm>
            <a:off x="875625" y="354050"/>
            <a:ext cx="3076200" cy="18027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25"/>
          <p:cNvPicPr preferRelativeResize="0"/>
          <p:nvPr/>
        </p:nvPicPr>
        <p:blipFill>
          <a:blip r:embed="rId3">
            <a:alphaModFix/>
          </a:blip>
          <a:stretch>
            <a:fillRect/>
          </a:stretch>
        </p:blipFill>
        <p:spPr>
          <a:xfrm>
            <a:off x="1121250" y="593425"/>
            <a:ext cx="6901501" cy="4108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23630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a:latin typeface="Oswald"/>
                <a:ea typeface="Oswald"/>
                <a:cs typeface="Oswald"/>
                <a:sym typeface="Oswald"/>
              </a:rPr>
              <a:t>Problems with the Current Statute</a:t>
            </a:r>
            <a:endParaRPr sz="5000">
              <a:latin typeface="Oswald"/>
              <a:ea typeface="Oswald"/>
              <a:cs typeface="Oswald"/>
              <a:sym typeface="Oswald"/>
            </a:endParaRPr>
          </a:p>
        </p:txBody>
      </p:sp>
      <p:sp>
        <p:nvSpPr>
          <p:cNvPr id="153" name="Google Shape;153;p26"/>
          <p:cNvSpPr txBox="1"/>
          <p:nvPr/>
        </p:nvSpPr>
        <p:spPr>
          <a:xfrm>
            <a:off x="311700" y="1298100"/>
            <a:ext cx="8520600" cy="37302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00"/>
              </a:buClr>
              <a:buSzPts val="2400"/>
              <a:buFont typeface="Playfair Display"/>
              <a:buChar char="●"/>
            </a:pPr>
            <a:r>
              <a:rPr lang="en" sz="2400">
                <a:latin typeface="Oswald"/>
                <a:ea typeface="Oswald"/>
                <a:cs typeface="Oswald"/>
                <a:sym typeface="Oswald"/>
              </a:rPr>
              <a:t>Significant Ambiguity</a:t>
            </a:r>
            <a:endParaRPr sz="2400">
              <a:latin typeface="Oswald"/>
              <a:ea typeface="Oswald"/>
              <a:cs typeface="Oswald"/>
              <a:sym typeface="Oswald"/>
            </a:endParaRPr>
          </a:p>
          <a:p>
            <a:pPr marL="457200" lvl="0" indent="-381000" algn="l" rtl="0">
              <a:lnSpc>
                <a:spcPct val="115000"/>
              </a:lnSpc>
              <a:spcBef>
                <a:spcPts val="0"/>
              </a:spcBef>
              <a:spcAft>
                <a:spcPts val="0"/>
              </a:spcAft>
              <a:buClr>
                <a:srgbClr val="000000"/>
              </a:buClr>
              <a:buSzPts val="2400"/>
              <a:buFont typeface="Oswald"/>
              <a:buChar char="●"/>
            </a:pPr>
            <a:r>
              <a:rPr lang="en" sz="2400">
                <a:latin typeface="Oswald"/>
                <a:ea typeface="Oswald"/>
                <a:cs typeface="Oswald"/>
                <a:sym typeface="Oswald"/>
              </a:rPr>
              <a:t>Time consuming and difficult to find data</a:t>
            </a:r>
            <a:endParaRPr sz="2400">
              <a:latin typeface="Oswald"/>
              <a:ea typeface="Oswald"/>
              <a:cs typeface="Oswald"/>
              <a:sym typeface="Oswald"/>
            </a:endParaRPr>
          </a:p>
          <a:p>
            <a:pPr marL="914400" lvl="1" indent="-381000" algn="l" rtl="0">
              <a:lnSpc>
                <a:spcPct val="115000"/>
              </a:lnSpc>
              <a:spcBef>
                <a:spcPts val="0"/>
              </a:spcBef>
              <a:spcAft>
                <a:spcPts val="0"/>
              </a:spcAft>
              <a:buClr>
                <a:srgbClr val="000000"/>
              </a:buClr>
              <a:buSzPts val="2400"/>
              <a:buFont typeface="Oswald"/>
              <a:buChar char="○"/>
            </a:pPr>
            <a:r>
              <a:rPr lang="en" sz="2400">
                <a:latin typeface="Oswald"/>
                <a:ea typeface="Oswald"/>
                <a:cs typeface="Oswald"/>
                <a:sym typeface="Oswald"/>
              </a:rPr>
              <a:t>Takes law student 45 minutes on average</a:t>
            </a:r>
            <a:endParaRPr sz="2400">
              <a:latin typeface="Oswald"/>
              <a:ea typeface="Oswald"/>
              <a:cs typeface="Oswald"/>
              <a:sym typeface="Oswald"/>
            </a:endParaRPr>
          </a:p>
          <a:p>
            <a:pPr marL="914400" lvl="1" indent="-381000" algn="l" rtl="0">
              <a:lnSpc>
                <a:spcPct val="115000"/>
              </a:lnSpc>
              <a:spcBef>
                <a:spcPts val="0"/>
              </a:spcBef>
              <a:spcAft>
                <a:spcPts val="0"/>
              </a:spcAft>
              <a:buClr>
                <a:srgbClr val="000000"/>
              </a:buClr>
              <a:buSzPts val="2400"/>
              <a:buFont typeface="Oswald"/>
              <a:buChar char="○"/>
            </a:pPr>
            <a:r>
              <a:rPr lang="en" sz="2400">
                <a:latin typeface="Oswald"/>
                <a:ea typeface="Oswald"/>
                <a:cs typeface="Oswald"/>
                <a:sym typeface="Oswald"/>
              </a:rPr>
              <a:t>Must consult MSHP, Lexis, CaseNet</a:t>
            </a:r>
            <a:endParaRPr sz="2400">
              <a:latin typeface="Oswald"/>
              <a:ea typeface="Oswald"/>
              <a:cs typeface="Oswald"/>
              <a:sym typeface="Oswald"/>
            </a:endParaRPr>
          </a:p>
          <a:p>
            <a:pPr marL="914400" lvl="1" indent="-381000" algn="l" rtl="0">
              <a:lnSpc>
                <a:spcPct val="115000"/>
              </a:lnSpc>
              <a:spcBef>
                <a:spcPts val="0"/>
              </a:spcBef>
              <a:spcAft>
                <a:spcPts val="0"/>
              </a:spcAft>
              <a:buClr>
                <a:srgbClr val="000000"/>
              </a:buClr>
              <a:buSzPts val="2400"/>
              <a:buFont typeface="Oswald"/>
              <a:buChar char="○"/>
            </a:pPr>
            <a:r>
              <a:rPr lang="en" sz="2400">
                <a:latin typeface="Oswald"/>
                <a:ea typeface="Oswald"/>
                <a:cs typeface="Oswald"/>
                <a:sym typeface="Oswald"/>
              </a:rPr>
              <a:t>Most sources are hard to access or cost money</a:t>
            </a:r>
            <a:endParaRPr sz="2400">
              <a:latin typeface="Oswald"/>
              <a:ea typeface="Oswald"/>
              <a:cs typeface="Oswald"/>
              <a:sym typeface="Oswald"/>
            </a:endParaRPr>
          </a:p>
          <a:p>
            <a:pPr marL="457200" lvl="0" indent="-381000" algn="l" rtl="0">
              <a:lnSpc>
                <a:spcPct val="115000"/>
              </a:lnSpc>
              <a:spcBef>
                <a:spcPts val="0"/>
              </a:spcBef>
              <a:spcAft>
                <a:spcPts val="0"/>
              </a:spcAft>
              <a:buClr>
                <a:srgbClr val="000000"/>
              </a:buClr>
              <a:buSzPts val="2400"/>
              <a:buFont typeface="Oswald"/>
              <a:buChar char="●"/>
            </a:pPr>
            <a:r>
              <a:rPr lang="en" sz="2400">
                <a:latin typeface="Oswald"/>
                <a:ea typeface="Oswald"/>
                <a:cs typeface="Oswald"/>
                <a:sym typeface="Oswald"/>
              </a:rPr>
              <a:t>Penalty for inaccuracy - leads to a 1 year wait to refile</a:t>
            </a:r>
            <a:endParaRPr sz="2400">
              <a:latin typeface="Oswald"/>
              <a:ea typeface="Oswald"/>
              <a:cs typeface="Oswald"/>
              <a:sym typeface="Oswald"/>
            </a:endParaRPr>
          </a:p>
          <a:p>
            <a:pPr marL="457200" lvl="0" indent="-381000" algn="l" rtl="0">
              <a:lnSpc>
                <a:spcPct val="115000"/>
              </a:lnSpc>
              <a:spcBef>
                <a:spcPts val="0"/>
              </a:spcBef>
              <a:spcAft>
                <a:spcPts val="0"/>
              </a:spcAft>
              <a:buClr>
                <a:srgbClr val="000000"/>
              </a:buClr>
              <a:buSzPts val="2400"/>
              <a:buFont typeface="Oswald"/>
              <a:buChar char="●"/>
            </a:pPr>
            <a:r>
              <a:rPr lang="en" sz="2400">
                <a:latin typeface="Oswald"/>
                <a:ea typeface="Oswald"/>
                <a:cs typeface="Oswald"/>
                <a:sym typeface="Oswald"/>
              </a:rPr>
              <a:t>Complicated process</a:t>
            </a:r>
            <a:endParaRPr sz="2400">
              <a:latin typeface="Oswald"/>
              <a:ea typeface="Oswald"/>
              <a:cs typeface="Oswald"/>
              <a:sym typeface="Oswald"/>
            </a:endParaRPr>
          </a:p>
          <a:p>
            <a:pPr marL="457200" lvl="0" indent="-381000" algn="l" rtl="0">
              <a:lnSpc>
                <a:spcPct val="115000"/>
              </a:lnSpc>
              <a:spcBef>
                <a:spcPts val="0"/>
              </a:spcBef>
              <a:spcAft>
                <a:spcPts val="0"/>
              </a:spcAft>
              <a:buClr>
                <a:srgbClr val="000000"/>
              </a:buClr>
              <a:buSzPts val="2400"/>
              <a:buFont typeface="Oswald"/>
              <a:buChar char="●"/>
            </a:pPr>
            <a:r>
              <a:rPr lang="en" sz="2400">
                <a:latin typeface="Oswald"/>
                <a:ea typeface="Oswald"/>
                <a:cs typeface="Oswald"/>
                <a:sym typeface="Oswald"/>
              </a:rPr>
              <a:t>Number limits: 1 felony, 2 misdemeanors</a:t>
            </a:r>
            <a:endParaRPr sz="2400">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Data So Important?  The Clean Period</a:t>
            </a:r>
            <a:endParaRPr/>
          </a:p>
        </p:txBody>
      </p:sp>
      <p:sp>
        <p:nvSpPr>
          <p:cNvPr id="159" name="Google Shape;159;p27"/>
          <p:cNvSpPr txBox="1"/>
          <p:nvPr/>
        </p:nvSpPr>
        <p:spPr>
          <a:xfrm>
            <a:off x="613950" y="1506950"/>
            <a:ext cx="2716200" cy="30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Expungeable Felony:</a:t>
            </a: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p:txBody>
      </p:sp>
      <p:sp>
        <p:nvSpPr>
          <p:cNvPr id="160" name="Google Shape;160;p27"/>
          <p:cNvSpPr txBox="1"/>
          <p:nvPr/>
        </p:nvSpPr>
        <p:spPr>
          <a:xfrm>
            <a:off x="311725" y="4530150"/>
            <a:ext cx="3018300" cy="56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1990</a:t>
            </a:r>
            <a:r>
              <a:rPr lang="en">
                <a:latin typeface="Roboto"/>
                <a:ea typeface="Roboto"/>
                <a:cs typeface="Roboto"/>
                <a:sym typeface="Roboto"/>
              </a:rPr>
              <a:t>:  Drug Trafficking, Class B Felony</a:t>
            </a:r>
            <a:endParaRPr>
              <a:latin typeface="Roboto"/>
              <a:ea typeface="Roboto"/>
              <a:cs typeface="Roboto"/>
              <a:sym typeface="Roboto"/>
            </a:endParaRPr>
          </a:p>
        </p:txBody>
      </p:sp>
      <p:sp>
        <p:nvSpPr>
          <p:cNvPr id="161" name="Google Shape;161;p27"/>
          <p:cNvSpPr txBox="1"/>
          <p:nvPr/>
        </p:nvSpPr>
        <p:spPr>
          <a:xfrm>
            <a:off x="5730125" y="1633100"/>
            <a:ext cx="2837100" cy="28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162" name="Google Shape;162;p27"/>
          <p:cNvPicPr preferRelativeResize="0"/>
          <p:nvPr/>
        </p:nvPicPr>
        <p:blipFill>
          <a:blip r:embed="rId3">
            <a:alphaModFix/>
          </a:blip>
          <a:stretch>
            <a:fillRect/>
          </a:stretch>
        </p:blipFill>
        <p:spPr>
          <a:xfrm>
            <a:off x="6775500" y="2251125"/>
            <a:ext cx="2095174" cy="2095174"/>
          </a:xfrm>
          <a:prstGeom prst="rect">
            <a:avLst/>
          </a:prstGeom>
          <a:noFill/>
          <a:ln>
            <a:noFill/>
          </a:ln>
        </p:spPr>
      </p:pic>
      <p:sp>
        <p:nvSpPr>
          <p:cNvPr id="163" name="Google Shape;163;p27"/>
          <p:cNvSpPr txBox="1"/>
          <p:nvPr/>
        </p:nvSpPr>
        <p:spPr>
          <a:xfrm>
            <a:off x="6837075" y="4483625"/>
            <a:ext cx="2018400" cy="5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2020</a:t>
            </a:r>
            <a:r>
              <a:rPr lang="en">
                <a:latin typeface="Roboto"/>
                <a:ea typeface="Roboto"/>
                <a:cs typeface="Roboto"/>
                <a:sym typeface="Roboto"/>
              </a:rPr>
              <a:t>: Expungement Petition Filed</a:t>
            </a:r>
            <a:endParaRPr>
              <a:latin typeface="Roboto"/>
              <a:ea typeface="Roboto"/>
              <a:cs typeface="Roboto"/>
              <a:sym typeface="Roboto"/>
            </a:endParaRPr>
          </a:p>
        </p:txBody>
      </p:sp>
      <p:sp>
        <p:nvSpPr>
          <p:cNvPr id="164" name="Google Shape;164;p27"/>
          <p:cNvSpPr/>
          <p:nvPr/>
        </p:nvSpPr>
        <p:spPr>
          <a:xfrm>
            <a:off x="4474325" y="2967375"/>
            <a:ext cx="2474400" cy="697800"/>
          </a:xfrm>
          <a:prstGeom prst="lef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txBox="1"/>
          <p:nvPr/>
        </p:nvSpPr>
        <p:spPr>
          <a:xfrm>
            <a:off x="4511525" y="4530150"/>
            <a:ext cx="642000" cy="3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2013</a:t>
            </a:r>
            <a:endParaRPr b="1">
              <a:latin typeface="Roboto"/>
              <a:ea typeface="Roboto"/>
              <a:cs typeface="Roboto"/>
              <a:sym typeface="Roboto"/>
            </a:endParaRPr>
          </a:p>
        </p:txBody>
      </p:sp>
      <p:sp>
        <p:nvSpPr>
          <p:cNvPr id="166" name="Google Shape;166;p27"/>
          <p:cNvSpPr txBox="1"/>
          <p:nvPr/>
        </p:nvSpPr>
        <p:spPr>
          <a:xfrm>
            <a:off x="4697575" y="2102275"/>
            <a:ext cx="2251200" cy="8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Roboto"/>
                <a:ea typeface="Roboto"/>
                <a:cs typeface="Roboto"/>
                <a:sym typeface="Roboto"/>
              </a:rPr>
              <a:t>No arrests, pending charges, convictions, or offenses allowed*</a:t>
            </a:r>
            <a:endParaRPr>
              <a:solidFill>
                <a:srgbClr val="0000FF"/>
              </a:solidFill>
              <a:latin typeface="Roboto"/>
              <a:ea typeface="Roboto"/>
              <a:cs typeface="Roboto"/>
              <a:sym typeface="Roboto"/>
            </a:endParaRPr>
          </a:p>
        </p:txBody>
      </p:sp>
      <p:sp>
        <p:nvSpPr>
          <p:cNvPr id="167" name="Google Shape;167;p27"/>
          <p:cNvSpPr txBox="1"/>
          <p:nvPr/>
        </p:nvSpPr>
        <p:spPr>
          <a:xfrm>
            <a:off x="4744100" y="1451125"/>
            <a:ext cx="2716200" cy="3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Roboto"/>
                <a:ea typeface="Roboto"/>
                <a:cs typeface="Roboto"/>
                <a:sym typeface="Roboto"/>
              </a:rPr>
              <a:t>7 Year Clean Period Required</a:t>
            </a:r>
            <a:endParaRPr>
              <a:solidFill>
                <a:srgbClr val="0000FF"/>
              </a:solidFill>
              <a:latin typeface="Roboto"/>
              <a:ea typeface="Roboto"/>
              <a:cs typeface="Roboto"/>
              <a:sym typeface="Roboto"/>
            </a:endParaRPr>
          </a:p>
        </p:txBody>
      </p:sp>
      <p:pic>
        <p:nvPicPr>
          <p:cNvPr id="168" name="Google Shape;168;p27"/>
          <p:cNvPicPr preferRelativeResize="0"/>
          <p:nvPr/>
        </p:nvPicPr>
        <p:blipFill>
          <a:blip r:embed="rId4">
            <a:alphaModFix/>
          </a:blip>
          <a:stretch>
            <a:fillRect/>
          </a:stretch>
        </p:blipFill>
        <p:spPr>
          <a:xfrm>
            <a:off x="537250" y="2102275"/>
            <a:ext cx="2792775" cy="2231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0" y="466250"/>
            <a:ext cx="4352400" cy="325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Oswald"/>
                <a:ea typeface="Oswald"/>
                <a:cs typeface="Oswald"/>
                <a:sym typeface="Oswald"/>
              </a:rPr>
              <a:t>LT&amp;PP</a:t>
            </a:r>
            <a:endParaRPr sz="6000">
              <a:latin typeface="Oswald"/>
              <a:ea typeface="Oswald"/>
              <a:cs typeface="Oswald"/>
              <a:sym typeface="Oswald"/>
            </a:endParaRPr>
          </a:p>
          <a:p>
            <a:pPr marL="0" lvl="0" indent="0" algn="ctr" rtl="0">
              <a:spcBef>
                <a:spcPts val="0"/>
              </a:spcBef>
              <a:spcAft>
                <a:spcPts val="0"/>
              </a:spcAft>
              <a:buNone/>
            </a:pPr>
            <a:r>
              <a:rPr lang="en" sz="6000">
                <a:latin typeface="Oswald"/>
                <a:ea typeface="Oswald"/>
                <a:cs typeface="Oswald"/>
                <a:sym typeface="Oswald"/>
              </a:rPr>
              <a:t>Legislative Workshop</a:t>
            </a:r>
            <a:endParaRPr sz="6000">
              <a:latin typeface="Oswald"/>
              <a:ea typeface="Oswald"/>
              <a:cs typeface="Oswald"/>
              <a:sym typeface="Oswald"/>
            </a:endParaRPr>
          </a:p>
        </p:txBody>
      </p:sp>
      <p:sp>
        <p:nvSpPr>
          <p:cNvPr id="174" name="Google Shape;174;p28"/>
          <p:cNvSpPr txBox="1">
            <a:spLocks noGrp="1"/>
          </p:cNvSpPr>
          <p:nvPr>
            <p:ph type="body" idx="1"/>
          </p:nvPr>
        </p:nvSpPr>
        <p:spPr>
          <a:xfrm>
            <a:off x="4236650" y="288625"/>
            <a:ext cx="4791600" cy="47121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000000"/>
              </a:buClr>
              <a:buSzPts val="2500"/>
              <a:buFont typeface="Oswald"/>
              <a:buChar char="●"/>
            </a:pPr>
            <a:r>
              <a:rPr lang="en" sz="2500">
                <a:solidFill>
                  <a:srgbClr val="000000"/>
                </a:solidFill>
                <a:latin typeface="Oswald"/>
                <a:ea typeface="Oswald"/>
                <a:cs typeface="Oswald"/>
                <a:sym typeface="Oswald"/>
              </a:rPr>
              <a:t>Purpose: address problems with the current statute </a:t>
            </a:r>
            <a:endParaRPr sz="2500">
              <a:solidFill>
                <a:srgbClr val="000000"/>
              </a:solidFill>
              <a:latin typeface="Oswald"/>
              <a:ea typeface="Oswald"/>
              <a:cs typeface="Oswald"/>
              <a:sym typeface="Oswald"/>
            </a:endParaRPr>
          </a:p>
          <a:p>
            <a:pPr marL="457200" lvl="0" indent="-387350" algn="l" rtl="0">
              <a:spcBef>
                <a:spcPts val="0"/>
              </a:spcBef>
              <a:spcAft>
                <a:spcPts val="0"/>
              </a:spcAft>
              <a:buClr>
                <a:srgbClr val="000000"/>
              </a:buClr>
              <a:buSzPts val="2500"/>
              <a:buFont typeface="Oswald"/>
              <a:buChar char="●"/>
            </a:pPr>
            <a:r>
              <a:rPr lang="en" sz="2500">
                <a:solidFill>
                  <a:srgbClr val="000000"/>
                </a:solidFill>
                <a:latin typeface="Oswald"/>
                <a:ea typeface="Oswald"/>
                <a:cs typeface="Oswald"/>
                <a:sym typeface="Oswald"/>
              </a:rPr>
              <a:t>Jolie Justus helped with drafting </a:t>
            </a:r>
            <a:endParaRPr sz="2500">
              <a:solidFill>
                <a:srgbClr val="000000"/>
              </a:solidFill>
              <a:latin typeface="Oswald"/>
              <a:ea typeface="Oswald"/>
              <a:cs typeface="Oswald"/>
              <a:sym typeface="Oswald"/>
            </a:endParaRPr>
          </a:p>
          <a:p>
            <a:pPr marL="457200" lvl="0" indent="-387350" algn="l" rtl="0">
              <a:spcBef>
                <a:spcPts val="0"/>
              </a:spcBef>
              <a:spcAft>
                <a:spcPts val="0"/>
              </a:spcAft>
              <a:buClr>
                <a:srgbClr val="000000"/>
              </a:buClr>
              <a:buSzPts val="2500"/>
              <a:buFont typeface="Oswald"/>
              <a:buChar char="●"/>
            </a:pPr>
            <a:r>
              <a:rPr lang="en" sz="2500">
                <a:solidFill>
                  <a:srgbClr val="000000"/>
                </a:solidFill>
                <a:latin typeface="Oswald"/>
                <a:ea typeface="Oswald"/>
                <a:cs typeface="Oswald"/>
                <a:sym typeface="Oswald"/>
              </a:rPr>
              <a:t>Senator Kiki Curls agreed to sponsor the bill: SB 519</a:t>
            </a:r>
            <a:endParaRPr sz="2500">
              <a:solidFill>
                <a:srgbClr val="000000"/>
              </a:solidFill>
              <a:latin typeface="Oswald"/>
              <a:ea typeface="Oswald"/>
              <a:cs typeface="Oswald"/>
              <a:sym typeface="Oswald"/>
            </a:endParaRPr>
          </a:p>
          <a:p>
            <a:pPr marL="914400" lvl="1" indent="-387350" algn="l" rtl="0">
              <a:spcBef>
                <a:spcPts val="0"/>
              </a:spcBef>
              <a:spcAft>
                <a:spcPts val="0"/>
              </a:spcAft>
              <a:buSzPts val="2500"/>
              <a:buFont typeface="Oswald"/>
              <a:buChar char="○"/>
            </a:pPr>
            <a:r>
              <a:rPr lang="en" sz="2500">
                <a:solidFill>
                  <a:srgbClr val="000000"/>
                </a:solidFill>
                <a:latin typeface="Oswald"/>
                <a:ea typeface="Oswald"/>
                <a:cs typeface="Oswald"/>
                <a:sym typeface="Oswald"/>
              </a:rPr>
              <a:t>Left Senate Jan. 2020</a:t>
            </a:r>
            <a:endParaRPr sz="2500">
              <a:solidFill>
                <a:srgbClr val="000000"/>
              </a:solidFill>
              <a:latin typeface="Oswald"/>
              <a:ea typeface="Oswald"/>
              <a:cs typeface="Oswald"/>
              <a:sym typeface="Oswald"/>
            </a:endParaRPr>
          </a:p>
          <a:p>
            <a:pPr marL="457200" lvl="0" indent="-387350" algn="l" rtl="0">
              <a:spcBef>
                <a:spcPts val="0"/>
              </a:spcBef>
              <a:spcAft>
                <a:spcPts val="0"/>
              </a:spcAft>
              <a:buClr>
                <a:srgbClr val="000000"/>
              </a:buClr>
              <a:buSzPts val="2500"/>
              <a:buFont typeface="Oswald"/>
              <a:buChar char="●"/>
            </a:pPr>
            <a:r>
              <a:rPr lang="en" sz="2500">
                <a:solidFill>
                  <a:srgbClr val="000000"/>
                </a:solidFill>
                <a:latin typeface="Oswald"/>
                <a:ea typeface="Oswald"/>
                <a:cs typeface="Oswald"/>
                <a:sym typeface="Oswald"/>
              </a:rPr>
              <a:t>Went to Jeff City to find a new sponsor March 2020</a:t>
            </a:r>
            <a:endParaRPr sz="2500">
              <a:solidFill>
                <a:srgbClr val="000000"/>
              </a:solidFill>
              <a:latin typeface="Oswald"/>
              <a:ea typeface="Oswald"/>
              <a:cs typeface="Oswald"/>
              <a:sym typeface="Oswald"/>
            </a:endParaRPr>
          </a:p>
          <a:p>
            <a:pPr marL="457200" lvl="0" indent="-387350" algn="l" rtl="0">
              <a:spcBef>
                <a:spcPts val="0"/>
              </a:spcBef>
              <a:spcAft>
                <a:spcPts val="0"/>
              </a:spcAft>
              <a:buClr>
                <a:srgbClr val="000000"/>
              </a:buClr>
              <a:buSzPts val="2500"/>
              <a:buFont typeface="Oswald"/>
              <a:buChar char="●"/>
            </a:pPr>
            <a:r>
              <a:rPr lang="en" sz="2500">
                <a:solidFill>
                  <a:srgbClr val="000000"/>
                </a:solidFill>
                <a:latin typeface="Oswald"/>
                <a:ea typeface="Oswald"/>
                <a:cs typeface="Oswald"/>
                <a:sym typeface="Oswald"/>
              </a:rPr>
              <a:t>ASUM students and Empower Missouri provided help</a:t>
            </a:r>
            <a:endParaRPr sz="2500">
              <a:solidFill>
                <a:srgbClr val="000000"/>
              </a:solidFill>
              <a:latin typeface="Oswald"/>
              <a:ea typeface="Oswald"/>
              <a:cs typeface="Oswald"/>
              <a:sym typeface="Oswald"/>
            </a:endParaRPr>
          </a:p>
          <a:p>
            <a:pPr marL="457200" lvl="0" indent="0" algn="l" rtl="0">
              <a:spcBef>
                <a:spcPts val="0"/>
              </a:spcBef>
              <a:spcAft>
                <a:spcPts val="0"/>
              </a:spcAft>
              <a:buNone/>
            </a:pPr>
            <a:endParaRPr sz="2500">
              <a:solidFill>
                <a:srgbClr val="000000"/>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56275" y="1230925"/>
            <a:ext cx="42369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Oswald"/>
                <a:ea typeface="Oswald"/>
                <a:cs typeface="Oswald"/>
                <a:sym typeface="Oswald"/>
              </a:rPr>
              <a:t>Legislative Support </a:t>
            </a:r>
            <a:endParaRPr sz="6000">
              <a:latin typeface="Oswald"/>
              <a:ea typeface="Oswald"/>
              <a:cs typeface="Oswald"/>
              <a:sym typeface="Oswald"/>
            </a:endParaRPr>
          </a:p>
        </p:txBody>
      </p:sp>
      <p:sp>
        <p:nvSpPr>
          <p:cNvPr id="180" name="Google Shape;180;p29"/>
          <p:cNvSpPr txBox="1">
            <a:spLocks noGrp="1"/>
          </p:cNvSpPr>
          <p:nvPr>
            <p:ph type="body" idx="1"/>
          </p:nvPr>
        </p:nvSpPr>
        <p:spPr>
          <a:xfrm>
            <a:off x="4293175" y="295200"/>
            <a:ext cx="4892100" cy="48483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Sponsors</a:t>
            </a:r>
            <a:endParaRPr sz="3000">
              <a:solidFill>
                <a:srgbClr val="000000"/>
              </a:solidFill>
              <a:latin typeface="Oswald"/>
              <a:ea typeface="Oswald"/>
              <a:cs typeface="Oswald"/>
              <a:sym typeface="Oswald"/>
            </a:endParaRPr>
          </a:p>
          <a:p>
            <a:pPr marL="914400" lvl="1"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Sen. Brian Williams (D)   SB 1068</a:t>
            </a:r>
            <a:endParaRPr sz="3000">
              <a:solidFill>
                <a:srgbClr val="000000"/>
              </a:solidFill>
              <a:latin typeface="Oswald"/>
              <a:ea typeface="Oswald"/>
              <a:cs typeface="Oswald"/>
              <a:sym typeface="Oswald"/>
            </a:endParaRPr>
          </a:p>
          <a:p>
            <a:pPr marL="914400" lvl="1"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Rep. Ron Hicks (R)          HB 2680</a:t>
            </a:r>
            <a:endParaRPr sz="3000">
              <a:solidFill>
                <a:srgbClr val="000000"/>
              </a:solidFill>
              <a:latin typeface="Oswald"/>
              <a:ea typeface="Oswald"/>
              <a:cs typeface="Oswald"/>
              <a:sym typeface="Oswald"/>
            </a:endParaRPr>
          </a:p>
          <a:p>
            <a:pPr marL="457200" lvl="0"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ASUM students</a:t>
            </a:r>
            <a:endParaRPr sz="3000">
              <a:solidFill>
                <a:srgbClr val="000000"/>
              </a:solidFill>
              <a:latin typeface="Oswald"/>
              <a:ea typeface="Oswald"/>
              <a:cs typeface="Oswald"/>
              <a:sym typeface="Oswald"/>
            </a:endParaRPr>
          </a:p>
          <a:p>
            <a:pPr marL="457200" lvl="0"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Law Firms</a:t>
            </a:r>
            <a:endParaRPr sz="3000">
              <a:solidFill>
                <a:srgbClr val="000000"/>
              </a:solidFill>
              <a:latin typeface="Oswald"/>
              <a:ea typeface="Oswald"/>
              <a:cs typeface="Oswald"/>
              <a:sym typeface="Oswald"/>
            </a:endParaRPr>
          </a:p>
          <a:p>
            <a:pPr marL="914400" lvl="1"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Shook, Hardy &amp; Bacon </a:t>
            </a:r>
            <a:endParaRPr sz="3000">
              <a:solidFill>
                <a:srgbClr val="000000"/>
              </a:solidFill>
              <a:latin typeface="Oswald"/>
              <a:ea typeface="Oswald"/>
              <a:cs typeface="Oswald"/>
              <a:sym typeface="Oswald"/>
            </a:endParaRPr>
          </a:p>
          <a:p>
            <a:pPr marL="914400" lvl="1"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Stinson LLP </a:t>
            </a:r>
            <a:endParaRPr sz="3000">
              <a:solidFill>
                <a:srgbClr val="000000"/>
              </a:solidFill>
              <a:latin typeface="Oswald"/>
              <a:ea typeface="Oswald"/>
              <a:cs typeface="Oswald"/>
              <a:sym typeface="Oswald"/>
            </a:endParaRPr>
          </a:p>
          <a:p>
            <a:pPr marL="457200" lvl="0" indent="0" algn="l" rtl="0">
              <a:spcBef>
                <a:spcPts val="0"/>
              </a:spcBef>
              <a:spcAft>
                <a:spcPts val="1600"/>
              </a:spcAft>
              <a:buNone/>
            </a:pPr>
            <a:endParaRPr sz="3000">
              <a:solidFill>
                <a:srgbClr val="000000"/>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p:nvPr/>
        </p:nvSpPr>
        <p:spPr>
          <a:xfrm>
            <a:off x="302600" y="435525"/>
            <a:ext cx="2232600" cy="18099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3885050" y="3064025"/>
            <a:ext cx="2232600" cy="18099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txBox="1">
            <a:spLocks noGrp="1"/>
          </p:cNvSpPr>
          <p:nvPr>
            <p:ph type="body" idx="4294967295"/>
          </p:nvPr>
        </p:nvSpPr>
        <p:spPr>
          <a:xfrm>
            <a:off x="159300" y="2121425"/>
            <a:ext cx="5334900" cy="94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700">
              <a:latin typeface="Arial"/>
              <a:ea typeface="Arial"/>
              <a:cs typeface="Arial"/>
              <a:sym typeface="Arial"/>
            </a:endParaRPr>
          </a:p>
          <a:p>
            <a:pPr marL="0" lvl="0" indent="0" algn="l" rtl="0">
              <a:spcBef>
                <a:spcPts val="1600"/>
              </a:spcBef>
              <a:spcAft>
                <a:spcPts val="1600"/>
              </a:spcAft>
              <a:buNone/>
            </a:pPr>
            <a:endParaRPr sz="3000">
              <a:solidFill>
                <a:srgbClr val="000000"/>
              </a:solidFill>
              <a:latin typeface="Arial"/>
              <a:ea typeface="Arial"/>
              <a:cs typeface="Arial"/>
              <a:sym typeface="Arial"/>
            </a:endParaRPr>
          </a:p>
        </p:txBody>
      </p:sp>
      <p:pic>
        <p:nvPicPr>
          <p:cNvPr id="188" name="Google Shape;188;p30"/>
          <p:cNvPicPr preferRelativeResize="0"/>
          <p:nvPr/>
        </p:nvPicPr>
        <p:blipFill>
          <a:blip r:embed="rId3">
            <a:alphaModFix/>
          </a:blip>
          <a:stretch>
            <a:fillRect/>
          </a:stretch>
        </p:blipFill>
        <p:spPr>
          <a:xfrm>
            <a:off x="500250" y="604450"/>
            <a:ext cx="5412600" cy="4059450"/>
          </a:xfrm>
          <a:prstGeom prst="rect">
            <a:avLst/>
          </a:prstGeom>
          <a:noFill/>
          <a:ln>
            <a:noFill/>
          </a:ln>
        </p:spPr>
      </p:pic>
      <p:sp>
        <p:nvSpPr>
          <p:cNvPr id="189" name="Google Shape;189;p30"/>
          <p:cNvSpPr txBox="1"/>
          <p:nvPr/>
        </p:nvSpPr>
        <p:spPr>
          <a:xfrm>
            <a:off x="6064775" y="604450"/>
            <a:ext cx="2978400" cy="29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073763"/>
                </a:solidFill>
                <a:latin typeface="Oswald"/>
                <a:ea typeface="Oswald"/>
                <a:cs typeface="Oswald"/>
                <a:sym typeface="Oswald"/>
              </a:rPr>
              <a:t>Senator Williams </a:t>
            </a:r>
            <a:endParaRPr sz="4000">
              <a:solidFill>
                <a:srgbClr val="073763"/>
              </a:solidFill>
              <a:latin typeface="Oswald"/>
              <a:ea typeface="Oswald"/>
              <a:cs typeface="Oswald"/>
              <a:sym typeface="Oswald"/>
            </a:endParaRPr>
          </a:p>
        </p:txBody>
      </p:sp>
      <p:pic>
        <p:nvPicPr>
          <p:cNvPr id="190" name="Google Shape;190;p30"/>
          <p:cNvPicPr preferRelativeResize="0"/>
          <p:nvPr/>
        </p:nvPicPr>
        <p:blipFill>
          <a:blip r:embed="rId4">
            <a:alphaModFix/>
          </a:blip>
          <a:stretch>
            <a:fillRect/>
          </a:stretch>
        </p:blipFill>
        <p:spPr>
          <a:xfrm>
            <a:off x="500242" y="604450"/>
            <a:ext cx="5412608" cy="4059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p:nvPr/>
        </p:nvSpPr>
        <p:spPr>
          <a:xfrm>
            <a:off x="302600" y="435525"/>
            <a:ext cx="2232600" cy="18099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3885050" y="3064025"/>
            <a:ext cx="2232600" cy="18099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body" idx="4294967295"/>
          </p:nvPr>
        </p:nvSpPr>
        <p:spPr>
          <a:xfrm>
            <a:off x="159300" y="2121425"/>
            <a:ext cx="5334900" cy="94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700">
              <a:latin typeface="Arial"/>
              <a:ea typeface="Arial"/>
              <a:cs typeface="Arial"/>
              <a:sym typeface="Arial"/>
            </a:endParaRPr>
          </a:p>
          <a:p>
            <a:pPr marL="0" lvl="0" indent="0" algn="l" rtl="0">
              <a:spcBef>
                <a:spcPts val="1600"/>
              </a:spcBef>
              <a:spcAft>
                <a:spcPts val="1600"/>
              </a:spcAft>
              <a:buNone/>
            </a:pPr>
            <a:endParaRPr sz="3000">
              <a:solidFill>
                <a:srgbClr val="000000"/>
              </a:solidFill>
              <a:latin typeface="Arial"/>
              <a:ea typeface="Arial"/>
              <a:cs typeface="Arial"/>
              <a:sym typeface="Arial"/>
            </a:endParaRPr>
          </a:p>
        </p:txBody>
      </p:sp>
      <p:pic>
        <p:nvPicPr>
          <p:cNvPr id="198" name="Google Shape;198;p31"/>
          <p:cNvPicPr preferRelativeResize="0"/>
          <p:nvPr/>
        </p:nvPicPr>
        <p:blipFill>
          <a:blip r:embed="rId3">
            <a:alphaModFix/>
          </a:blip>
          <a:stretch>
            <a:fillRect/>
          </a:stretch>
        </p:blipFill>
        <p:spPr>
          <a:xfrm>
            <a:off x="478050" y="604450"/>
            <a:ext cx="5412600" cy="4059450"/>
          </a:xfrm>
          <a:prstGeom prst="rect">
            <a:avLst/>
          </a:prstGeom>
          <a:noFill/>
          <a:ln>
            <a:noFill/>
          </a:ln>
        </p:spPr>
      </p:pic>
      <p:sp>
        <p:nvSpPr>
          <p:cNvPr id="199" name="Google Shape;199;p31"/>
          <p:cNvSpPr txBox="1"/>
          <p:nvPr/>
        </p:nvSpPr>
        <p:spPr>
          <a:xfrm>
            <a:off x="6064775" y="604450"/>
            <a:ext cx="2978400" cy="29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073763"/>
                </a:solidFill>
                <a:latin typeface="Oswald"/>
                <a:ea typeface="Oswald"/>
                <a:cs typeface="Oswald"/>
                <a:sym typeface="Oswald"/>
              </a:rPr>
              <a:t>Representative Hicks </a:t>
            </a:r>
            <a:endParaRPr sz="4000">
              <a:solidFill>
                <a:srgbClr val="073763"/>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0" y="1197525"/>
            <a:ext cx="38784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000">
                <a:latin typeface="Oswald"/>
                <a:ea typeface="Oswald"/>
                <a:cs typeface="Oswald"/>
                <a:sym typeface="Oswald"/>
              </a:rPr>
              <a:t>Who are we? </a:t>
            </a:r>
            <a:endParaRPr sz="7000">
              <a:latin typeface="Oswald"/>
              <a:ea typeface="Oswald"/>
              <a:cs typeface="Oswald"/>
              <a:sym typeface="Oswald"/>
            </a:endParaRPr>
          </a:p>
        </p:txBody>
      </p:sp>
      <p:sp>
        <p:nvSpPr>
          <p:cNvPr id="74" name="Google Shape;74;p14"/>
          <p:cNvSpPr txBox="1">
            <a:spLocks noGrp="1"/>
          </p:cNvSpPr>
          <p:nvPr>
            <p:ph type="body" idx="1"/>
          </p:nvPr>
        </p:nvSpPr>
        <p:spPr>
          <a:xfrm>
            <a:off x="3878500" y="173650"/>
            <a:ext cx="5307000" cy="42687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1600"/>
              </a:spcAft>
              <a:buNone/>
            </a:pPr>
            <a:r>
              <a:rPr lang="en" sz="3100" b="1">
                <a:solidFill>
                  <a:srgbClr val="000000"/>
                </a:solidFill>
                <a:highlight>
                  <a:schemeClr val="lt1"/>
                </a:highlight>
                <a:latin typeface="Oswald"/>
                <a:ea typeface="Oswald"/>
                <a:cs typeface="Oswald"/>
                <a:sym typeface="Oswald"/>
              </a:rPr>
              <a:t>UMKC School of Law</a:t>
            </a:r>
            <a:r>
              <a:rPr lang="en" sz="3100">
                <a:solidFill>
                  <a:srgbClr val="000000"/>
                </a:solidFill>
                <a:highlight>
                  <a:schemeClr val="lt1"/>
                </a:highlight>
                <a:latin typeface="Oswald"/>
                <a:ea typeface="Oswald"/>
                <a:cs typeface="Oswald"/>
                <a:sym typeface="Oswald"/>
              </a:rPr>
              <a:t> professors and students in </a:t>
            </a:r>
            <a:r>
              <a:rPr lang="en" sz="3100">
                <a:solidFill>
                  <a:srgbClr val="0000FF"/>
                </a:solidFill>
                <a:highlight>
                  <a:schemeClr val="lt1"/>
                </a:highlight>
                <a:latin typeface="Oswald"/>
                <a:ea typeface="Oswald"/>
                <a:cs typeface="Oswald"/>
                <a:sym typeface="Oswald"/>
              </a:rPr>
              <a:t>collaboration </a:t>
            </a:r>
            <a:r>
              <a:rPr lang="en" sz="3100">
                <a:solidFill>
                  <a:srgbClr val="000000"/>
                </a:solidFill>
                <a:highlight>
                  <a:schemeClr val="lt1"/>
                </a:highlight>
                <a:latin typeface="Oswald"/>
                <a:ea typeface="Oswald"/>
                <a:cs typeface="Oswald"/>
                <a:sym typeface="Oswald"/>
              </a:rPr>
              <a:t>with </a:t>
            </a:r>
            <a:r>
              <a:rPr lang="en" sz="3100" b="1">
                <a:solidFill>
                  <a:srgbClr val="000000"/>
                </a:solidFill>
                <a:highlight>
                  <a:schemeClr val="lt1"/>
                </a:highlight>
                <a:latin typeface="Oswald"/>
                <a:ea typeface="Oswald"/>
                <a:cs typeface="Oswald"/>
                <a:sym typeface="Oswald"/>
              </a:rPr>
              <a:t>Code For KC </a:t>
            </a:r>
            <a:r>
              <a:rPr lang="en" sz="3100">
                <a:solidFill>
                  <a:srgbClr val="000000"/>
                </a:solidFill>
                <a:highlight>
                  <a:schemeClr val="lt1"/>
                </a:highlight>
                <a:latin typeface="Oswald"/>
                <a:ea typeface="Oswald"/>
                <a:cs typeface="Oswald"/>
                <a:sym typeface="Oswald"/>
              </a:rPr>
              <a:t>volunteers, </a:t>
            </a:r>
            <a:r>
              <a:rPr lang="en" sz="3100" b="1">
                <a:solidFill>
                  <a:srgbClr val="000000"/>
                </a:solidFill>
                <a:highlight>
                  <a:schemeClr val="lt1"/>
                </a:highlight>
                <a:latin typeface="Oswald"/>
                <a:ea typeface="Oswald"/>
                <a:cs typeface="Oswald"/>
                <a:sym typeface="Oswald"/>
              </a:rPr>
              <a:t>Prosecutors</a:t>
            </a:r>
            <a:r>
              <a:rPr lang="en" sz="3100">
                <a:solidFill>
                  <a:srgbClr val="000000"/>
                </a:solidFill>
                <a:highlight>
                  <a:schemeClr val="lt1"/>
                </a:highlight>
                <a:latin typeface="Oswald"/>
                <a:ea typeface="Oswald"/>
                <a:cs typeface="Oswald"/>
                <a:sym typeface="Oswald"/>
              </a:rPr>
              <a:t> from </a:t>
            </a:r>
            <a:r>
              <a:rPr lang="en" sz="3100" b="1">
                <a:solidFill>
                  <a:srgbClr val="000000"/>
                </a:solidFill>
                <a:highlight>
                  <a:schemeClr val="lt1"/>
                </a:highlight>
                <a:latin typeface="Oswald"/>
                <a:ea typeface="Oswald"/>
                <a:cs typeface="Oswald"/>
                <a:sym typeface="Oswald"/>
              </a:rPr>
              <a:t>Jackson &amp; St. Louis Counties, </a:t>
            </a:r>
            <a:r>
              <a:rPr lang="en" sz="3100">
                <a:solidFill>
                  <a:srgbClr val="000000"/>
                </a:solidFill>
                <a:highlight>
                  <a:schemeClr val="lt1"/>
                </a:highlight>
                <a:latin typeface="Oswald"/>
                <a:ea typeface="Oswald"/>
                <a:cs typeface="Oswald"/>
                <a:sym typeface="Oswald"/>
              </a:rPr>
              <a:t>and</a:t>
            </a:r>
            <a:r>
              <a:rPr lang="en" sz="3100" b="1">
                <a:solidFill>
                  <a:srgbClr val="000000"/>
                </a:solidFill>
                <a:highlight>
                  <a:schemeClr val="lt1"/>
                </a:highlight>
                <a:latin typeface="Oswald"/>
                <a:ea typeface="Oswald"/>
                <a:cs typeface="Oswald"/>
                <a:sym typeface="Oswald"/>
              </a:rPr>
              <a:t> Empower Missouri</a:t>
            </a:r>
            <a:endParaRPr sz="3100">
              <a:solidFill>
                <a:srgbClr val="000000"/>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311700" y="16010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Oswald"/>
                <a:ea typeface="Oswald"/>
                <a:cs typeface="Oswald"/>
                <a:sym typeface="Oswald"/>
              </a:rPr>
              <a:t>Access to Data: In Bulk</a:t>
            </a:r>
            <a:endParaRPr sz="6000">
              <a:latin typeface="Oswald"/>
              <a:ea typeface="Oswald"/>
              <a:cs typeface="Oswald"/>
              <a:sym typeface="Oswald"/>
            </a:endParaRPr>
          </a:p>
        </p:txBody>
      </p:sp>
      <p:sp>
        <p:nvSpPr>
          <p:cNvPr id="205" name="Google Shape;205;p32"/>
          <p:cNvSpPr txBox="1">
            <a:spLocks noGrp="1"/>
          </p:cNvSpPr>
          <p:nvPr>
            <p:ph type="body" idx="4294967295"/>
          </p:nvPr>
        </p:nvSpPr>
        <p:spPr>
          <a:xfrm>
            <a:off x="102000" y="1610125"/>
            <a:ext cx="9042000" cy="3533400"/>
          </a:xfrm>
          <a:prstGeom prst="rect">
            <a:avLst/>
          </a:prstGeom>
        </p:spPr>
        <p:txBody>
          <a:bodyPr spcFirstLastPara="1" wrap="square" lIns="91425" tIns="91425" rIns="91425" bIns="91425" anchor="t" anchorCtr="0">
            <a:noAutofit/>
          </a:bodyPr>
          <a:lstStyle/>
          <a:p>
            <a:pPr marL="457200" lvl="0" indent="-438150" algn="l" rtl="0">
              <a:spcBef>
                <a:spcPts val="0"/>
              </a:spcBef>
              <a:spcAft>
                <a:spcPts val="0"/>
              </a:spcAft>
              <a:buClr>
                <a:srgbClr val="000000"/>
              </a:buClr>
              <a:buSzPts val="3300"/>
              <a:buFont typeface="Oswald"/>
              <a:buChar char="●"/>
            </a:pPr>
            <a:r>
              <a:rPr lang="en" sz="3300">
                <a:solidFill>
                  <a:srgbClr val="000000"/>
                </a:solidFill>
                <a:latin typeface="Oswald"/>
                <a:ea typeface="Oswald"/>
                <a:cs typeface="Oswald"/>
                <a:sym typeface="Oswald"/>
              </a:rPr>
              <a:t>≈ 40% applicants lacked comprehensive data</a:t>
            </a:r>
            <a:endParaRPr sz="3300">
              <a:solidFill>
                <a:srgbClr val="000000"/>
              </a:solidFill>
              <a:latin typeface="Oswald"/>
              <a:ea typeface="Oswald"/>
              <a:cs typeface="Oswald"/>
              <a:sym typeface="Oswald"/>
            </a:endParaRPr>
          </a:p>
          <a:p>
            <a:pPr marL="457200" lvl="0" indent="-438150" algn="l" rtl="0">
              <a:spcBef>
                <a:spcPts val="0"/>
              </a:spcBef>
              <a:spcAft>
                <a:spcPts val="0"/>
              </a:spcAft>
              <a:buClr>
                <a:srgbClr val="000000"/>
              </a:buClr>
              <a:buSzPts val="3300"/>
              <a:buFont typeface="Oswald"/>
              <a:buChar char="●"/>
            </a:pPr>
            <a:r>
              <a:rPr lang="en" sz="3300">
                <a:solidFill>
                  <a:srgbClr val="000000"/>
                </a:solidFill>
                <a:latin typeface="Oswald"/>
                <a:ea typeface="Oswald"/>
                <a:cs typeface="Oswald"/>
                <a:sym typeface="Oswald"/>
              </a:rPr>
              <a:t>No Single Source of Data </a:t>
            </a:r>
            <a:endParaRPr sz="3300">
              <a:solidFill>
                <a:srgbClr val="000000"/>
              </a:solidFill>
              <a:latin typeface="Oswald"/>
              <a:ea typeface="Oswald"/>
              <a:cs typeface="Oswald"/>
              <a:sym typeface="Oswald"/>
            </a:endParaRPr>
          </a:p>
          <a:p>
            <a:pPr marL="457200" lvl="0" indent="-438150" algn="l" rtl="0">
              <a:spcBef>
                <a:spcPts val="0"/>
              </a:spcBef>
              <a:spcAft>
                <a:spcPts val="0"/>
              </a:spcAft>
              <a:buClr>
                <a:srgbClr val="000000"/>
              </a:buClr>
              <a:buSzPts val="3300"/>
              <a:buFont typeface="Oswald"/>
              <a:buChar char="●"/>
            </a:pPr>
            <a:r>
              <a:rPr lang="en" sz="3300">
                <a:solidFill>
                  <a:srgbClr val="000000"/>
                </a:solidFill>
                <a:latin typeface="Oswald"/>
                <a:ea typeface="Oswald"/>
                <a:cs typeface="Oswald"/>
                <a:sym typeface="Oswald"/>
              </a:rPr>
              <a:t>Bill Provides data access to Expungement Clinics</a:t>
            </a:r>
            <a:endParaRPr sz="3300">
              <a:solidFill>
                <a:srgbClr val="000000"/>
              </a:solidFill>
              <a:latin typeface="Oswald"/>
              <a:ea typeface="Oswald"/>
              <a:cs typeface="Oswald"/>
              <a:sym typeface="Oswald"/>
            </a:endParaRPr>
          </a:p>
          <a:p>
            <a:pPr marL="914400" lvl="1" indent="-438150" algn="l" rtl="0">
              <a:spcBef>
                <a:spcPts val="0"/>
              </a:spcBef>
              <a:spcAft>
                <a:spcPts val="0"/>
              </a:spcAft>
              <a:buClr>
                <a:srgbClr val="000000"/>
              </a:buClr>
              <a:buSzPts val="3300"/>
              <a:buFont typeface="Oswald"/>
              <a:buChar char="○"/>
            </a:pPr>
            <a:r>
              <a:rPr lang="en" sz="3300">
                <a:solidFill>
                  <a:srgbClr val="000000"/>
                </a:solidFill>
                <a:latin typeface="Oswald"/>
                <a:ea typeface="Oswald"/>
                <a:cs typeface="Oswald"/>
                <a:sym typeface="Oswald"/>
              </a:rPr>
              <a:t>Central Repository (Missouri State Highway Patrol)</a:t>
            </a:r>
            <a:endParaRPr sz="3300">
              <a:solidFill>
                <a:srgbClr val="000000"/>
              </a:solidFill>
              <a:latin typeface="Oswald"/>
              <a:ea typeface="Oswald"/>
              <a:cs typeface="Oswald"/>
              <a:sym typeface="Oswald"/>
            </a:endParaRPr>
          </a:p>
          <a:p>
            <a:pPr marL="914400" lvl="1" indent="-438150" algn="l" rtl="0">
              <a:spcBef>
                <a:spcPts val="0"/>
              </a:spcBef>
              <a:spcAft>
                <a:spcPts val="0"/>
              </a:spcAft>
              <a:buClr>
                <a:srgbClr val="000000"/>
              </a:buClr>
              <a:buSzPts val="3300"/>
              <a:buFont typeface="Oswald"/>
              <a:buChar char="○"/>
            </a:pPr>
            <a:r>
              <a:rPr lang="en" sz="3300">
                <a:solidFill>
                  <a:srgbClr val="000000"/>
                </a:solidFill>
                <a:latin typeface="Oswald"/>
                <a:ea typeface="Oswald"/>
                <a:cs typeface="Oswald"/>
                <a:sym typeface="Oswald"/>
              </a:rPr>
              <a:t>Use of API</a:t>
            </a:r>
            <a:endParaRPr sz="3300">
              <a:solidFill>
                <a:srgbClr val="000000"/>
              </a:solidFill>
              <a:latin typeface="Oswald"/>
              <a:ea typeface="Oswald"/>
              <a:cs typeface="Oswald"/>
              <a:sym typeface="Oswald"/>
            </a:endParaRPr>
          </a:p>
          <a:p>
            <a:pPr marL="914400" lvl="0" indent="0" algn="l" rtl="0">
              <a:spcBef>
                <a:spcPts val="1600"/>
              </a:spcBef>
              <a:spcAft>
                <a:spcPts val="0"/>
              </a:spcAft>
              <a:buNone/>
            </a:pPr>
            <a:endParaRPr sz="3500">
              <a:solidFill>
                <a:srgbClr val="000000"/>
              </a:solidFill>
              <a:latin typeface="Oswald"/>
              <a:ea typeface="Oswald"/>
              <a:cs typeface="Oswald"/>
              <a:sym typeface="Oswald"/>
            </a:endParaRPr>
          </a:p>
          <a:p>
            <a:pPr marL="1371600" lvl="0" indent="0" algn="l" rtl="0">
              <a:spcBef>
                <a:spcPts val="1600"/>
              </a:spcBef>
              <a:spcAft>
                <a:spcPts val="1600"/>
              </a:spcAft>
              <a:buNone/>
            </a:pPr>
            <a:endParaRPr sz="3500">
              <a:solidFill>
                <a:srgbClr val="000000"/>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311700" y="184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Oswald"/>
                <a:ea typeface="Oswald"/>
                <a:cs typeface="Oswald"/>
                <a:sym typeface="Oswald"/>
              </a:rPr>
              <a:t>Primary Substantive Changes</a:t>
            </a:r>
            <a:endParaRPr sz="6000">
              <a:latin typeface="Oswald"/>
              <a:ea typeface="Oswald"/>
              <a:cs typeface="Oswald"/>
              <a:sym typeface="Oswald"/>
            </a:endParaRPr>
          </a:p>
        </p:txBody>
      </p:sp>
      <p:sp>
        <p:nvSpPr>
          <p:cNvPr id="211" name="Google Shape;211;p33"/>
          <p:cNvSpPr txBox="1">
            <a:spLocks noGrp="1"/>
          </p:cNvSpPr>
          <p:nvPr>
            <p:ph type="body" idx="4294967295"/>
          </p:nvPr>
        </p:nvSpPr>
        <p:spPr>
          <a:xfrm>
            <a:off x="0" y="1565725"/>
            <a:ext cx="9144000" cy="3289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Oswald"/>
              <a:buChar char="●"/>
            </a:pPr>
            <a:r>
              <a:rPr lang="en" sz="2400">
                <a:solidFill>
                  <a:srgbClr val="000000"/>
                </a:solidFill>
                <a:latin typeface="Oswald"/>
                <a:ea typeface="Oswald"/>
                <a:cs typeface="Oswald"/>
                <a:sym typeface="Oswald"/>
              </a:rPr>
              <a:t>Streamlines statutory language</a:t>
            </a:r>
            <a:endParaRPr sz="2400">
              <a:solidFill>
                <a:srgbClr val="000000"/>
              </a:solidFill>
              <a:latin typeface="Oswald"/>
              <a:ea typeface="Oswald"/>
              <a:cs typeface="Oswald"/>
              <a:sym typeface="Oswald"/>
            </a:endParaRPr>
          </a:p>
          <a:p>
            <a:pPr marL="457200" lvl="0" indent="-381000" algn="l" rtl="0">
              <a:spcBef>
                <a:spcPts val="0"/>
              </a:spcBef>
              <a:spcAft>
                <a:spcPts val="0"/>
              </a:spcAft>
              <a:buClr>
                <a:srgbClr val="000000"/>
              </a:buClr>
              <a:buSzPts val="2400"/>
              <a:buFont typeface="Oswald"/>
              <a:buChar char="●"/>
            </a:pPr>
            <a:r>
              <a:rPr lang="en" sz="2400">
                <a:solidFill>
                  <a:srgbClr val="000000"/>
                </a:solidFill>
                <a:latin typeface="Oswald"/>
                <a:ea typeface="Oswald"/>
                <a:cs typeface="Oswald"/>
                <a:sym typeface="Oswald"/>
              </a:rPr>
              <a:t>Defines “Same course of criminal conduct”</a:t>
            </a:r>
            <a:endParaRPr sz="2400">
              <a:solidFill>
                <a:srgbClr val="000000"/>
              </a:solidFill>
              <a:latin typeface="Oswald"/>
              <a:ea typeface="Oswald"/>
              <a:cs typeface="Oswald"/>
              <a:sym typeface="Oswald"/>
            </a:endParaRPr>
          </a:p>
          <a:p>
            <a:pPr marL="914400" lvl="1" indent="-381000" algn="l" rtl="0">
              <a:spcBef>
                <a:spcPts val="0"/>
              </a:spcBef>
              <a:spcAft>
                <a:spcPts val="0"/>
              </a:spcAft>
              <a:buClr>
                <a:srgbClr val="000000"/>
              </a:buClr>
              <a:buSzPts val="2400"/>
              <a:buFont typeface="Oswald"/>
              <a:buChar char="○"/>
            </a:pPr>
            <a:r>
              <a:rPr lang="en" sz="2400">
                <a:solidFill>
                  <a:srgbClr val="000000"/>
                </a:solidFill>
                <a:latin typeface="Oswald"/>
                <a:ea typeface="Oswald"/>
                <a:cs typeface="Oswald"/>
                <a:sym typeface="Oswald"/>
              </a:rPr>
              <a:t>Arose under the same or substantially similar criminal statute; </a:t>
            </a:r>
            <a:r>
              <a:rPr lang="en" sz="2400" b="1">
                <a:solidFill>
                  <a:srgbClr val="333333"/>
                </a:solidFill>
                <a:highlight>
                  <a:srgbClr val="FFFFFF"/>
                </a:highlight>
                <a:latin typeface="Oswald"/>
                <a:ea typeface="Oswald"/>
                <a:cs typeface="Oswald"/>
                <a:sym typeface="Oswald"/>
              </a:rPr>
              <a:t>or</a:t>
            </a:r>
            <a:endParaRPr sz="2400" b="1">
              <a:solidFill>
                <a:srgbClr val="333333"/>
              </a:solidFill>
              <a:highlight>
                <a:srgbClr val="FFFFFF"/>
              </a:highlight>
              <a:latin typeface="Oswald"/>
              <a:ea typeface="Oswald"/>
              <a:cs typeface="Oswald"/>
              <a:sym typeface="Oswald"/>
            </a:endParaRPr>
          </a:p>
          <a:p>
            <a:pPr marL="914400" lvl="1" indent="-381000" algn="l" rtl="0">
              <a:spcBef>
                <a:spcPts val="0"/>
              </a:spcBef>
              <a:spcAft>
                <a:spcPts val="0"/>
              </a:spcAft>
              <a:buClr>
                <a:srgbClr val="000000"/>
              </a:buClr>
              <a:buSzPts val="2400"/>
              <a:buFont typeface="Oswald"/>
              <a:buChar char="○"/>
            </a:pPr>
            <a:r>
              <a:rPr lang="en" sz="2400">
                <a:solidFill>
                  <a:srgbClr val="333333"/>
                </a:solidFill>
                <a:highlight>
                  <a:srgbClr val="FFFFFF"/>
                </a:highlight>
                <a:latin typeface="Oswald"/>
                <a:ea typeface="Oswald"/>
                <a:cs typeface="Oswald"/>
                <a:sym typeface="Oswald"/>
              </a:rPr>
              <a:t>Offenses occur within a time period suggesting a common connection between the offenses, not exceeding one year.</a:t>
            </a:r>
            <a:endParaRPr sz="2400">
              <a:solidFill>
                <a:srgbClr val="000000"/>
              </a:solidFill>
              <a:latin typeface="Oswald"/>
              <a:ea typeface="Oswald"/>
              <a:cs typeface="Oswald"/>
              <a:sym typeface="Oswald"/>
            </a:endParaRPr>
          </a:p>
          <a:p>
            <a:pPr marL="457200" lvl="0" indent="-381000" algn="l" rtl="0">
              <a:spcBef>
                <a:spcPts val="0"/>
              </a:spcBef>
              <a:spcAft>
                <a:spcPts val="0"/>
              </a:spcAft>
              <a:buClr>
                <a:srgbClr val="000000"/>
              </a:buClr>
              <a:buSzPts val="2400"/>
              <a:buFont typeface="Oswald"/>
              <a:buChar char="●"/>
            </a:pPr>
            <a:r>
              <a:rPr lang="en" sz="2400">
                <a:solidFill>
                  <a:srgbClr val="000000"/>
                </a:solidFill>
                <a:latin typeface="Oswald"/>
                <a:ea typeface="Oswald"/>
                <a:cs typeface="Oswald"/>
                <a:sym typeface="Oswald"/>
              </a:rPr>
              <a:t>Adds forgery and misdemeanor gun offenses as expungeable</a:t>
            </a:r>
            <a:endParaRPr sz="2400">
              <a:solidFill>
                <a:srgbClr val="000000"/>
              </a:solidFill>
              <a:latin typeface="Oswald"/>
              <a:ea typeface="Oswald"/>
              <a:cs typeface="Oswald"/>
              <a:sym typeface="Oswald"/>
            </a:endParaRPr>
          </a:p>
          <a:p>
            <a:pPr marL="457200" lvl="0" indent="-381000" algn="l" rtl="0">
              <a:spcBef>
                <a:spcPts val="0"/>
              </a:spcBef>
              <a:spcAft>
                <a:spcPts val="0"/>
              </a:spcAft>
              <a:buClr>
                <a:srgbClr val="000000"/>
              </a:buClr>
              <a:buSzPts val="2400"/>
              <a:buFont typeface="Oswald"/>
              <a:buChar char="●"/>
            </a:pPr>
            <a:r>
              <a:rPr lang="en" sz="2400">
                <a:solidFill>
                  <a:srgbClr val="000000"/>
                </a:solidFill>
                <a:latin typeface="Oswald"/>
                <a:ea typeface="Oswald"/>
                <a:cs typeface="Oswald"/>
                <a:sym typeface="Oswald"/>
              </a:rPr>
              <a:t>Keeps traffic “crimes of poverty” from preventing expungement</a:t>
            </a:r>
            <a:endParaRPr sz="2400">
              <a:solidFill>
                <a:srgbClr val="000000"/>
              </a:solidFill>
              <a:latin typeface="Oswald"/>
              <a:ea typeface="Oswald"/>
              <a:cs typeface="Oswald"/>
              <a:sym typeface="Oswald"/>
            </a:endParaRPr>
          </a:p>
          <a:p>
            <a:pPr marL="0" lvl="1" indent="-450850" algn="l" rtl="0">
              <a:spcBef>
                <a:spcPts val="0"/>
              </a:spcBef>
              <a:spcAft>
                <a:spcPts val="0"/>
              </a:spcAft>
              <a:buClr>
                <a:srgbClr val="000000"/>
              </a:buClr>
              <a:buSzPts val="3500"/>
              <a:buFont typeface="Oswald"/>
              <a:buChar char="○"/>
            </a:pPr>
            <a:endParaRPr sz="3500">
              <a:solidFill>
                <a:srgbClr val="000000"/>
              </a:solidFill>
              <a:latin typeface="Oswald"/>
              <a:ea typeface="Oswald"/>
              <a:cs typeface="Oswald"/>
              <a:sym typeface="Oswald"/>
            </a:endParaRPr>
          </a:p>
          <a:p>
            <a:pPr marL="914400" lvl="0" indent="0" algn="l" rtl="0">
              <a:spcBef>
                <a:spcPts val="1600"/>
              </a:spcBef>
              <a:spcAft>
                <a:spcPts val="1600"/>
              </a:spcAft>
              <a:buNone/>
            </a:pPr>
            <a:endParaRPr sz="3500">
              <a:solidFill>
                <a:srgbClr val="000000"/>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p:nvPr/>
        </p:nvSpPr>
        <p:spPr>
          <a:xfrm>
            <a:off x="107700" y="141350"/>
            <a:ext cx="8873100" cy="4457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4"/>
          <p:cNvSpPr txBox="1">
            <a:spLocks noGrp="1"/>
          </p:cNvSpPr>
          <p:nvPr>
            <p:ph type="body" idx="1"/>
          </p:nvPr>
        </p:nvSpPr>
        <p:spPr>
          <a:xfrm>
            <a:off x="49800" y="1898150"/>
            <a:ext cx="8838600" cy="9426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Found </a:t>
            </a:r>
            <a:r>
              <a:rPr lang="en" sz="3000" b="1">
                <a:solidFill>
                  <a:srgbClr val="000000"/>
                </a:solidFill>
                <a:latin typeface="Oswald"/>
                <a:ea typeface="Oswald"/>
                <a:cs typeface="Oswald"/>
                <a:sym typeface="Oswald"/>
              </a:rPr>
              <a:t>only 6.5% of people eligible for expungement</a:t>
            </a:r>
            <a:r>
              <a:rPr lang="en" sz="3000">
                <a:solidFill>
                  <a:srgbClr val="000000"/>
                </a:solidFill>
                <a:latin typeface="Oswald"/>
                <a:ea typeface="Oswald"/>
                <a:cs typeface="Oswald"/>
                <a:sym typeface="Oswald"/>
              </a:rPr>
              <a:t> had their convictions set aside within 5 years</a:t>
            </a:r>
            <a:endParaRPr sz="3000">
              <a:solidFill>
                <a:srgbClr val="000000"/>
              </a:solidFill>
              <a:latin typeface="Oswald"/>
              <a:ea typeface="Oswald"/>
              <a:cs typeface="Oswald"/>
              <a:sym typeface="Oswald"/>
            </a:endParaRPr>
          </a:p>
          <a:p>
            <a:pPr marL="457200" lvl="0"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Those who obtained expungements </a:t>
            </a:r>
            <a:r>
              <a:rPr lang="en" sz="3000" b="1">
                <a:solidFill>
                  <a:srgbClr val="000000"/>
                </a:solidFill>
                <a:latin typeface="Oswald"/>
                <a:ea typeface="Oswald"/>
                <a:cs typeface="Oswald"/>
                <a:sym typeface="Oswald"/>
              </a:rPr>
              <a:t>saw wages increase by 25% </a:t>
            </a:r>
            <a:r>
              <a:rPr lang="en" sz="3000">
                <a:solidFill>
                  <a:srgbClr val="000000"/>
                </a:solidFill>
                <a:latin typeface="Oswald"/>
                <a:ea typeface="Oswald"/>
                <a:cs typeface="Oswald"/>
                <a:sym typeface="Oswald"/>
              </a:rPr>
              <a:t>within 2 years</a:t>
            </a:r>
            <a:endParaRPr sz="3000">
              <a:solidFill>
                <a:srgbClr val="000000"/>
              </a:solidFill>
              <a:latin typeface="Oswald"/>
              <a:ea typeface="Oswald"/>
              <a:cs typeface="Oswald"/>
              <a:sym typeface="Oswald"/>
            </a:endParaRPr>
          </a:p>
          <a:p>
            <a:pPr marL="457200" lvl="0" indent="0" algn="l" rtl="0">
              <a:spcBef>
                <a:spcPts val="1600"/>
              </a:spcBef>
              <a:spcAft>
                <a:spcPts val="0"/>
              </a:spcAft>
              <a:buNone/>
            </a:pPr>
            <a:endParaRPr sz="1500">
              <a:solidFill>
                <a:srgbClr val="000000"/>
              </a:solidFill>
              <a:latin typeface="Oswald"/>
              <a:ea typeface="Oswald"/>
              <a:cs typeface="Oswald"/>
              <a:sym typeface="Oswald"/>
            </a:endParaRPr>
          </a:p>
          <a:p>
            <a:pPr marL="457200" lvl="0" indent="0" algn="l" rtl="0">
              <a:spcBef>
                <a:spcPts val="1600"/>
              </a:spcBef>
              <a:spcAft>
                <a:spcPts val="1600"/>
              </a:spcAft>
              <a:buNone/>
            </a:pPr>
            <a:r>
              <a:rPr lang="en" sz="1500">
                <a:solidFill>
                  <a:srgbClr val="000000"/>
                </a:solidFill>
                <a:latin typeface="Oswald"/>
                <a:ea typeface="Oswald"/>
                <a:cs typeface="Oswald"/>
                <a:sym typeface="Oswald"/>
              </a:rPr>
              <a:t>Prescott, J.J. &amp; Starr, </a:t>
            </a:r>
            <a:r>
              <a:rPr lang="en" sz="1500" i="1">
                <a:solidFill>
                  <a:srgbClr val="000000"/>
                </a:solidFill>
                <a:latin typeface="Oswald"/>
                <a:ea typeface="Oswald"/>
                <a:cs typeface="Oswald"/>
                <a:sym typeface="Oswald"/>
              </a:rPr>
              <a:t>Expungement of Criminal Convictions: An Empirical Study </a:t>
            </a:r>
            <a:r>
              <a:rPr lang="en" sz="1500">
                <a:solidFill>
                  <a:srgbClr val="000000"/>
                </a:solidFill>
                <a:latin typeface="Oswald"/>
                <a:ea typeface="Oswald"/>
                <a:cs typeface="Oswald"/>
                <a:sym typeface="Oswald"/>
              </a:rPr>
              <a:t>(March 16, 2019) </a:t>
            </a:r>
            <a:endParaRPr sz="1500">
              <a:solidFill>
                <a:srgbClr val="000000"/>
              </a:solidFill>
              <a:latin typeface="Oswald"/>
              <a:ea typeface="Oswald"/>
              <a:cs typeface="Oswald"/>
              <a:sym typeface="Oswald"/>
            </a:endParaRPr>
          </a:p>
        </p:txBody>
      </p:sp>
      <p:sp>
        <p:nvSpPr>
          <p:cNvPr id="218" name="Google Shape;218;p34"/>
          <p:cNvSpPr txBox="1">
            <a:spLocks noGrp="1"/>
          </p:cNvSpPr>
          <p:nvPr>
            <p:ph type="title"/>
          </p:nvPr>
        </p:nvSpPr>
        <p:spPr>
          <a:xfrm>
            <a:off x="195925" y="1246900"/>
            <a:ext cx="8520600" cy="62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000000"/>
                </a:solidFill>
                <a:latin typeface="Oswald"/>
                <a:ea typeface="Oswald"/>
                <a:cs typeface="Oswald"/>
                <a:sym typeface="Oswald"/>
              </a:rPr>
              <a:t>Expungement of Criminal Convictions:  Empirical Study in Michigan</a:t>
            </a:r>
            <a:endParaRPr sz="4800">
              <a:solidFill>
                <a:srgbClr val="000000"/>
              </a:solidFill>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311700" y="16835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Oswald"/>
                <a:ea typeface="Oswald"/>
                <a:cs typeface="Oswald"/>
                <a:sym typeface="Oswald"/>
              </a:rPr>
              <a:t>Clean Slate</a:t>
            </a:r>
            <a:endParaRPr sz="6000">
              <a:latin typeface="Oswald"/>
              <a:ea typeface="Oswald"/>
              <a:cs typeface="Oswald"/>
              <a:sym typeface="Oswald"/>
            </a:endParaRPr>
          </a:p>
          <a:p>
            <a:pPr marL="0" lvl="0" indent="0" algn="l" rtl="0">
              <a:spcBef>
                <a:spcPts val="0"/>
              </a:spcBef>
              <a:spcAft>
                <a:spcPts val="0"/>
              </a:spcAft>
              <a:buNone/>
            </a:pPr>
            <a:endParaRPr/>
          </a:p>
        </p:txBody>
      </p:sp>
      <p:sp>
        <p:nvSpPr>
          <p:cNvPr id="224" name="Google Shape;224;p35"/>
          <p:cNvSpPr txBox="1">
            <a:spLocks noGrp="1"/>
          </p:cNvSpPr>
          <p:nvPr>
            <p:ph type="body" idx="4294967295"/>
          </p:nvPr>
        </p:nvSpPr>
        <p:spPr>
          <a:xfrm>
            <a:off x="38600" y="1356175"/>
            <a:ext cx="9105300" cy="40986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Nationwide movement to automate expungements</a:t>
            </a:r>
            <a:endParaRPr sz="3000">
              <a:solidFill>
                <a:srgbClr val="000000"/>
              </a:solidFill>
              <a:latin typeface="Oswald"/>
              <a:ea typeface="Oswald"/>
              <a:cs typeface="Oswald"/>
              <a:sym typeface="Oswald"/>
            </a:endParaRPr>
          </a:p>
          <a:p>
            <a:pPr marL="457200" lvl="0"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Shift burden to agencies that hold the information</a:t>
            </a:r>
            <a:endParaRPr sz="3000">
              <a:solidFill>
                <a:srgbClr val="000000"/>
              </a:solidFill>
              <a:latin typeface="Oswald"/>
              <a:ea typeface="Oswald"/>
              <a:cs typeface="Oswald"/>
              <a:sym typeface="Oswald"/>
            </a:endParaRPr>
          </a:p>
          <a:p>
            <a:pPr marL="457200" lvl="0"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Bill: Automatic expungement for arrests after 3 years if no conviction or pending charges </a:t>
            </a:r>
            <a:endParaRPr sz="3000">
              <a:solidFill>
                <a:srgbClr val="000000"/>
              </a:solidFill>
              <a:latin typeface="Oswald"/>
              <a:ea typeface="Oswald"/>
              <a:cs typeface="Oswald"/>
              <a:sym typeface="Oswald"/>
            </a:endParaRPr>
          </a:p>
          <a:p>
            <a:pPr marL="0" lvl="0" indent="0" algn="l" rtl="0">
              <a:spcBef>
                <a:spcPts val="1600"/>
              </a:spcBef>
              <a:spcAft>
                <a:spcPts val="1600"/>
              </a:spcAft>
              <a:buNone/>
            </a:pPr>
            <a:r>
              <a:rPr lang="en" sz="3000" b="1">
                <a:solidFill>
                  <a:srgbClr val="000000"/>
                </a:solidFill>
                <a:latin typeface="Oswald"/>
                <a:ea typeface="Oswald"/>
                <a:cs typeface="Oswald"/>
                <a:sym typeface="Oswald"/>
              </a:rPr>
              <a:t>Successful models:</a:t>
            </a:r>
            <a:r>
              <a:rPr lang="en" sz="3000">
                <a:solidFill>
                  <a:srgbClr val="000000"/>
                </a:solidFill>
                <a:latin typeface="Oswald"/>
                <a:ea typeface="Oswald"/>
                <a:cs typeface="Oswald"/>
                <a:sym typeface="Oswald"/>
              </a:rPr>
              <a:t> San Francisco 8,000 cannabis convictions automatically identified with Code for America algorithm </a:t>
            </a:r>
            <a:endParaRPr sz="30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idx="4294967295"/>
          </p:nvPr>
        </p:nvSpPr>
        <p:spPr>
          <a:xfrm>
            <a:off x="0" y="62650"/>
            <a:ext cx="3043200" cy="245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000000"/>
                </a:solidFill>
                <a:latin typeface="Oswald"/>
                <a:ea typeface="Oswald"/>
                <a:cs typeface="Oswald"/>
                <a:sym typeface="Oswald"/>
              </a:rPr>
              <a:t>OUR </a:t>
            </a:r>
            <a:endParaRPr sz="4000">
              <a:solidFill>
                <a:srgbClr val="000000"/>
              </a:solidFill>
              <a:latin typeface="Oswald"/>
              <a:ea typeface="Oswald"/>
              <a:cs typeface="Oswald"/>
              <a:sym typeface="Oswald"/>
            </a:endParaRPr>
          </a:p>
          <a:p>
            <a:pPr marL="0" lvl="0" indent="0" algn="l" rtl="0">
              <a:spcBef>
                <a:spcPts val="0"/>
              </a:spcBef>
              <a:spcAft>
                <a:spcPts val="0"/>
              </a:spcAft>
              <a:buNone/>
            </a:pPr>
            <a:r>
              <a:rPr lang="en" sz="4000" b="1">
                <a:solidFill>
                  <a:srgbClr val="000000"/>
                </a:solidFill>
                <a:latin typeface="Oswald"/>
                <a:ea typeface="Oswald"/>
                <a:cs typeface="Oswald"/>
                <a:sym typeface="Oswald"/>
              </a:rPr>
              <a:t>2020 GOALS</a:t>
            </a:r>
            <a:endParaRPr sz="4000" b="1">
              <a:solidFill>
                <a:srgbClr val="000000"/>
              </a:solidFill>
              <a:latin typeface="Oswald"/>
              <a:ea typeface="Oswald"/>
              <a:cs typeface="Oswald"/>
              <a:sym typeface="Oswald"/>
            </a:endParaRPr>
          </a:p>
        </p:txBody>
      </p:sp>
      <p:pic>
        <p:nvPicPr>
          <p:cNvPr id="230" name="Google Shape;230;p36"/>
          <p:cNvPicPr preferRelativeResize="0"/>
          <p:nvPr/>
        </p:nvPicPr>
        <p:blipFill>
          <a:blip r:embed="rId3">
            <a:alphaModFix/>
          </a:blip>
          <a:stretch>
            <a:fillRect/>
          </a:stretch>
        </p:blipFill>
        <p:spPr>
          <a:xfrm>
            <a:off x="3043200" y="68413"/>
            <a:ext cx="5708425" cy="5006675"/>
          </a:xfrm>
          <a:prstGeom prst="rect">
            <a:avLst/>
          </a:prstGeom>
          <a:noFill/>
          <a:ln>
            <a:noFill/>
          </a:ln>
        </p:spPr>
      </p:pic>
      <p:pic>
        <p:nvPicPr>
          <p:cNvPr id="231" name="Google Shape;231;p36"/>
          <p:cNvPicPr preferRelativeResize="0"/>
          <p:nvPr/>
        </p:nvPicPr>
        <p:blipFill rotWithShape="1">
          <a:blip r:embed="rId4">
            <a:alphaModFix/>
          </a:blip>
          <a:srcRect l="17979" t="12224" r="14043" b="2647"/>
          <a:stretch/>
        </p:blipFill>
        <p:spPr>
          <a:xfrm>
            <a:off x="7411825" y="3690350"/>
            <a:ext cx="106425" cy="172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0" y="77100"/>
            <a:ext cx="9144000" cy="506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1350" y="276525"/>
            <a:ext cx="43758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Oswald"/>
                <a:ea typeface="Oswald"/>
                <a:cs typeface="Oswald"/>
                <a:sym typeface="Oswald"/>
              </a:rPr>
              <a:t>The Punishment that Never Ends</a:t>
            </a:r>
            <a:endParaRPr sz="6000">
              <a:latin typeface="Oswald"/>
              <a:ea typeface="Oswald"/>
              <a:cs typeface="Oswald"/>
              <a:sym typeface="Oswald"/>
            </a:endParaRPr>
          </a:p>
        </p:txBody>
      </p:sp>
      <p:sp>
        <p:nvSpPr>
          <p:cNvPr id="80" name="Google Shape;80;p15"/>
          <p:cNvSpPr txBox="1">
            <a:spLocks noGrp="1"/>
          </p:cNvSpPr>
          <p:nvPr>
            <p:ph type="body" idx="1"/>
          </p:nvPr>
        </p:nvSpPr>
        <p:spPr>
          <a:xfrm>
            <a:off x="4572000" y="414450"/>
            <a:ext cx="4434600" cy="4314600"/>
          </a:xfrm>
          <a:prstGeom prst="rect">
            <a:avLst/>
          </a:prstGeom>
        </p:spPr>
        <p:txBody>
          <a:bodyPr spcFirstLastPara="1" wrap="square" lIns="91425" tIns="91425" rIns="91425" bIns="91425" anchor="t" anchorCtr="0">
            <a:noAutofit/>
          </a:bodyPr>
          <a:lstStyle/>
          <a:p>
            <a:pPr marL="457200" lvl="0" indent="-438150" algn="l" rtl="0">
              <a:lnSpc>
                <a:spcPct val="100000"/>
              </a:lnSpc>
              <a:spcBef>
                <a:spcPts val="0"/>
              </a:spcBef>
              <a:spcAft>
                <a:spcPts val="0"/>
              </a:spcAft>
              <a:buClr>
                <a:srgbClr val="000000"/>
              </a:buClr>
              <a:buSzPts val="3300"/>
              <a:buFont typeface="Oswald"/>
              <a:buChar char="●"/>
            </a:pPr>
            <a:r>
              <a:rPr lang="en" sz="3300">
                <a:solidFill>
                  <a:srgbClr val="000000"/>
                </a:solidFill>
                <a:latin typeface="Oswald"/>
                <a:ea typeface="Oswald"/>
                <a:cs typeface="Oswald"/>
                <a:sym typeface="Oswald"/>
              </a:rPr>
              <a:t>A criminal record can affect employment, housing, and public benefits</a:t>
            </a:r>
            <a:endParaRPr sz="3300">
              <a:solidFill>
                <a:srgbClr val="000000"/>
              </a:solidFill>
              <a:latin typeface="Oswald"/>
              <a:ea typeface="Oswald"/>
              <a:cs typeface="Oswald"/>
              <a:sym typeface="Oswald"/>
            </a:endParaRPr>
          </a:p>
          <a:p>
            <a:pPr marL="457200" lvl="0" indent="-438150" algn="l" rtl="0">
              <a:lnSpc>
                <a:spcPct val="100000"/>
              </a:lnSpc>
              <a:spcBef>
                <a:spcPts val="0"/>
              </a:spcBef>
              <a:spcAft>
                <a:spcPts val="0"/>
              </a:spcAft>
              <a:buClr>
                <a:srgbClr val="000000"/>
              </a:buClr>
              <a:buSzPts val="3300"/>
              <a:buFont typeface="Oswald"/>
              <a:buChar char="●"/>
            </a:pPr>
            <a:r>
              <a:rPr lang="en" sz="3300">
                <a:solidFill>
                  <a:srgbClr val="000000"/>
                </a:solidFill>
                <a:latin typeface="Oswald"/>
                <a:ea typeface="Oswald"/>
                <a:cs typeface="Oswald"/>
                <a:sym typeface="Oswald"/>
              </a:rPr>
              <a:t>⅓ of Americans arrested by age 23</a:t>
            </a:r>
            <a:endParaRPr sz="3300">
              <a:solidFill>
                <a:srgbClr val="000000"/>
              </a:solidFill>
              <a:latin typeface="Oswald"/>
              <a:ea typeface="Oswald"/>
              <a:cs typeface="Oswald"/>
              <a:sym typeface="Oswald"/>
            </a:endParaRPr>
          </a:p>
          <a:p>
            <a:pPr marL="457200" lvl="0" indent="-438150" algn="l" rtl="0">
              <a:lnSpc>
                <a:spcPct val="100000"/>
              </a:lnSpc>
              <a:spcBef>
                <a:spcPts val="0"/>
              </a:spcBef>
              <a:spcAft>
                <a:spcPts val="0"/>
              </a:spcAft>
              <a:buClr>
                <a:srgbClr val="000000"/>
              </a:buClr>
              <a:buSzPts val="3300"/>
              <a:buFont typeface="Oswald"/>
              <a:buChar char="●"/>
            </a:pPr>
            <a:r>
              <a:rPr lang="en" sz="3300">
                <a:solidFill>
                  <a:srgbClr val="000000"/>
                </a:solidFill>
                <a:latin typeface="Oswald"/>
                <a:ea typeface="Oswald"/>
                <a:cs typeface="Oswald"/>
                <a:sym typeface="Oswald"/>
              </a:rPr>
              <a:t>50% less likely to receive a job offer</a:t>
            </a:r>
            <a:endParaRPr sz="3300">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186675"/>
            <a:ext cx="8520600" cy="108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Oswald"/>
                <a:ea typeface="Oswald"/>
                <a:cs typeface="Oswald"/>
                <a:sym typeface="Oswald"/>
              </a:rPr>
              <a:t>Race, Poverty, and Punishment </a:t>
            </a:r>
            <a:endParaRPr sz="3600">
              <a:latin typeface="Oswald"/>
              <a:ea typeface="Oswald"/>
              <a:cs typeface="Oswald"/>
              <a:sym typeface="Oswald"/>
            </a:endParaRPr>
          </a:p>
        </p:txBody>
      </p:sp>
      <p:sp>
        <p:nvSpPr>
          <p:cNvPr id="86" name="Google Shape;86;p16"/>
          <p:cNvSpPr txBox="1"/>
          <p:nvPr/>
        </p:nvSpPr>
        <p:spPr>
          <a:xfrm>
            <a:off x="0" y="1462100"/>
            <a:ext cx="9087900" cy="357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500">
                <a:latin typeface="Oswald"/>
                <a:ea typeface="Oswald"/>
                <a:cs typeface="Oswald"/>
                <a:sym typeface="Oswald"/>
              </a:rPr>
              <a:t>In Missouri:</a:t>
            </a:r>
            <a:endParaRPr sz="2500">
              <a:latin typeface="Oswald"/>
              <a:ea typeface="Oswald"/>
              <a:cs typeface="Oswald"/>
              <a:sym typeface="Oswald"/>
            </a:endParaRPr>
          </a:p>
          <a:p>
            <a:pPr marL="457200" lvl="0" indent="-387350" algn="l" rtl="0">
              <a:lnSpc>
                <a:spcPct val="115000"/>
              </a:lnSpc>
              <a:spcBef>
                <a:spcPts val="1600"/>
              </a:spcBef>
              <a:spcAft>
                <a:spcPts val="0"/>
              </a:spcAft>
              <a:buClr>
                <a:srgbClr val="000000"/>
              </a:buClr>
              <a:buSzPts val="2500"/>
              <a:buFont typeface="Oswald"/>
              <a:buChar char="●"/>
            </a:pPr>
            <a:r>
              <a:rPr lang="en" sz="2500">
                <a:latin typeface="Oswald"/>
                <a:ea typeface="Oswald"/>
                <a:cs typeface="Oswald"/>
                <a:sym typeface="Oswald"/>
              </a:rPr>
              <a:t>Overcriminalization more negatively affects people of color</a:t>
            </a:r>
            <a:endParaRPr sz="2500">
              <a:latin typeface="Oswald"/>
              <a:ea typeface="Oswald"/>
              <a:cs typeface="Oswald"/>
              <a:sym typeface="Oswald"/>
            </a:endParaRPr>
          </a:p>
          <a:p>
            <a:pPr marL="457200" lvl="0" indent="-387350" algn="l" rtl="0">
              <a:lnSpc>
                <a:spcPct val="115000"/>
              </a:lnSpc>
              <a:spcBef>
                <a:spcPts val="0"/>
              </a:spcBef>
              <a:spcAft>
                <a:spcPts val="0"/>
              </a:spcAft>
              <a:buClr>
                <a:srgbClr val="000000"/>
              </a:buClr>
              <a:buSzPts val="2500"/>
              <a:buFont typeface="Playfair Display"/>
              <a:buChar char="●"/>
            </a:pPr>
            <a:r>
              <a:rPr lang="en" sz="2500">
                <a:latin typeface="Oswald"/>
                <a:ea typeface="Oswald"/>
                <a:cs typeface="Oswald"/>
                <a:sym typeface="Oswald"/>
              </a:rPr>
              <a:t>African Americans are 91% more likely to be arrested than whites, 68% more likely to be searched, and over 65% more likely to be arrested</a:t>
            </a:r>
            <a:endParaRPr sz="2500">
              <a:latin typeface="Oswald"/>
              <a:ea typeface="Oswald"/>
              <a:cs typeface="Oswald"/>
              <a:sym typeface="Oswald"/>
            </a:endParaRPr>
          </a:p>
          <a:p>
            <a:pPr marL="457200" lvl="0" indent="-387350" algn="l" rtl="0">
              <a:lnSpc>
                <a:spcPct val="115000"/>
              </a:lnSpc>
              <a:spcBef>
                <a:spcPts val="0"/>
              </a:spcBef>
              <a:spcAft>
                <a:spcPts val="0"/>
              </a:spcAft>
              <a:buClr>
                <a:srgbClr val="000000"/>
              </a:buClr>
              <a:buSzPts val="2500"/>
              <a:buFont typeface="Oswald"/>
              <a:buChar char="●"/>
            </a:pPr>
            <a:r>
              <a:rPr lang="en" sz="2500">
                <a:latin typeface="Oswald"/>
                <a:ea typeface="Oswald"/>
                <a:cs typeface="Oswald"/>
                <a:sym typeface="Oswald"/>
              </a:rPr>
              <a:t>Similar search and arrest statistics for Hispanics</a:t>
            </a:r>
            <a:endParaRPr sz="2500">
              <a:latin typeface="Oswald"/>
              <a:ea typeface="Oswald"/>
              <a:cs typeface="Oswald"/>
              <a:sym typeface="Oswald"/>
            </a:endParaRPr>
          </a:p>
          <a:p>
            <a:pPr marL="457200" lvl="0" indent="-387350" algn="l" rtl="0">
              <a:lnSpc>
                <a:spcPct val="115000"/>
              </a:lnSpc>
              <a:spcBef>
                <a:spcPts val="0"/>
              </a:spcBef>
              <a:spcAft>
                <a:spcPts val="0"/>
              </a:spcAft>
              <a:buClr>
                <a:srgbClr val="000000"/>
              </a:buClr>
              <a:buSzPts val="2500"/>
              <a:buFont typeface="Oswald"/>
              <a:buChar char="●"/>
            </a:pPr>
            <a:r>
              <a:rPr lang="en" sz="2500">
                <a:latin typeface="Oswald"/>
                <a:ea typeface="Oswald"/>
                <a:cs typeface="Oswald"/>
                <a:sym typeface="Oswald"/>
              </a:rPr>
              <a:t>Poor people are likely to be represented by Public Defenders who are notoriously overworked</a:t>
            </a:r>
            <a:endParaRPr sz="250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234375" y="1275950"/>
            <a:ext cx="48873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Oswald"/>
                <a:ea typeface="Oswald"/>
                <a:cs typeface="Oswald"/>
                <a:sym typeface="Oswald"/>
              </a:rPr>
              <a:t>What is Expungement?</a:t>
            </a:r>
            <a:r>
              <a:rPr lang="en" sz="4500"/>
              <a:t> </a:t>
            </a:r>
            <a:endParaRPr sz="4500"/>
          </a:p>
        </p:txBody>
      </p:sp>
      <p:sp>
        <p:nvSpPr>
          <p:cNvPr id="92" name="Google Shape;92;p17"/>
          <p:cNvSpPr txBox="1">
            <a:spLocks noGrp="1"/>
          </p:cNvSpPr>
          <p:nvPr>
            <p:ph type="body" idx="1"/>
          </p:nvPr>
        </p:nvSpPr>
        <p:spPr>
          <a:xfrm>
            <a:off x="4357525" y="444050"/>
            <a:ext cx="4747500" cy="5057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Court removes one or more convictions from criminal history</a:t>
            </a:r>
            <a:endParaRPr sz="3000">
              <a:solidFill>
                <a:srgbClr val="000000"/>
              </a:solidFill>
              <a:latin typeface="Oswald"/>
              <a:ea typeface="Oswald"/>
              <a:cs typeface="Oswald"/>
              <a:sym typeface="Oswald"/>
            </a:endParaRPr>
          </a:p>
          <a:p>
            <a:pPr marL="457200" lvl="0" indent="-419100" algn="l" rtl="0">
              <a:spcBef>
                <a:spcPts val="0"/>
              </a:spcBef>
              <a:spcAft>
                <a:spcPts val="0"/>
              </a:spcAft>
              <a:buClr>
                <a:srgbClr val="000000"/>
              </a:buClr>
              <a:buSzPts val="3000"/>
              <a:buFont typeface="Oswald"/>
              <a:buChar char="●"/>
            </a:pPr>
            <a:r>
              <a:rPr lang="en" sz="3000">
                <a:solidFill>
                  <a:srgbClr val="000000"/>
                </a:solidFill>
                <a:latin typeface="Oswald"/>
                <a:ea typeface="Oswald"/>
                <a:cs typeface="Oswald"/>
                <a:sym typeface="Oswald"/>
              </a:rPr>
              <a:t>Fresh start for jobs, housing, and education</a:t>
            </a:r>
            <a:endParaRPr sz="3000">
              <a:solidFill>
                <a:srgbClr val="222222"/>
              </a:solidFill>
              <a:highlight>
                <a:schemeClr val="lt1"/>
              </a:highlight>
              <a:latin typeface="Oswald"/>
              <a:ea typeface="Oswald"/>
              <a:cs typeface="Oswald"/>
              <a:sym typeface="Oswald"/>
            </a:endParaRPr>
          </a:p>
          <a:p>
            <a:pPr marL="457200" lvl="0" indent="-419100" algn="l" rtl="0">
              <a:spcBef>
                <a:spcPts val="0"/>
              </a:spcBef>
              <a:spcAft>
                <a:spcPts val="0"/>
              </a:spcAft>
              <a:buClr>
                <a:srgbClr val="000000"/>
              </a:buClr>
              <a:buSzPts val="3000"/>
              <a:buFont typeface="Oswald"/>
              <a:buChar char="●"/>
            </a:pPr>
            <a:r>
              <a:rPr lang="en" sz="3000">
                <a:solidFill>
                  <a:srgbClr val="222222"/>
                </a:solidFill>
                <a:highlight>
                  <a:schemeClr val="lt1"/>
                </a:highlight>
                <a:latin typeface="Oswald"/>
                <a:ea typeface="Oswald"/>
                <a:cs typeface="Oswald"/>
                <a:sym typeface="Oswald"/>
              </a:rPr>
              <a:t>Answer “NO” on most applications</a:t>
            </a:r>
            <a:endParaRPr sz="3000">
              <a:solidFill>
                <a:srgbClr val="222222"/>
              </a:solidFill>
              <a:highlight>
                <a:schemeClr val="lt1"/>
              </a:highlight>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18667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Oswald"/>
                <a:ea typeface="Oswald"/>
                <a:cs typeface="Oswald"/>
                <a:sym typeface="Oswald"/>
              </a:rPr>
              <a:t>2018: Expanded Expungement</a:t>
            </a:r>
            <a:endParaRPr sz="6000">
              <a:latin typeface="Oswald"/>
              <a:ea typeface="Oswald"/>
              <a:cs typeface="Oswald"/>
              <a:sym typeface="Oswald"/>
            </a:endParaRPr>
          </a:p>
        </p:txBody>
      </p:sp>
      <p:sp>
        <p:nvSpPr>
          <p:cNvPr id="98" name="Google Shape;98;p18"/>
          <p:cNvSpPr txBox="1"/>
          <p:nvPr/>
        </p:nvSpPr>
        <p:spPr>
          <a:xfrm>
            <a:off x="311700" y="1364700"/>
            <a:ext cx="8520600" cy="37788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Clr>
                <a:srgbClr val="000000"/>
              </a:buClr>
              <a:buSzPts val="2800"/>
              <a:buFont typeface="Playfair Display"/>
              <a:buChar char="●"/>
            </a:pPr>
            <a:r>
              <a:rPr lang="en" sz="2800">
                <a:latin typeface="Oswald"/>
                <a:ea typeface="Oswald"/>
                <a:cs typeface="Oswald"/>
                <a:sym typeface="Oswald"/>
              </a:rPr>
              <a:t>Missouri Legislature amends the statute to make many more offenses expungeable, including most drug offenses</a:t>
            </a:r>
            <a:endParaRPr sz="2800">
              <a:latin typeface="Oswald"/>
              <a:ea typeface="Oswald"/>
              <a:cs typeface="Oswald"/>
              <a:sym typeface="Oswald"/>
            </a:endParaRPr>
          </a:p>
          <a:p>
            <a:pPr marL="457200" lvl="0" indent="-406400" algn="l" rtl="0">
              <a:lnSpc>
                <a:spcPct val="115000"/>
              </a:lnSpc>
              <a:spcBef>
                <a:spcPts val="0"/>
              </a:spcBef>
              <a:spcAft>
                <a:spcPts val="0"/>
              </a:spcAft>
              <a:buClr>
                <a:srgbClr val="000000"/>
              </a:buClr>
              <a:buSzPts val="2800"/>
              <a:buFont typeface="Oswald"/>
              <a:buChar char="●"/>
            </a:pPr>
            <a:r>
              <a:rPr lang="en" sz="2800">
                <a:latin typeface="Oswald"/>
                <a:ea typeface="Oswald"/>
                <a:cs typeface="Oswald"/>
                <a:sym typeface="Oswald"/>
              </a:rPr>
              <a:t>Shorter period to wait: </a:t>
            </a:r>
            <a:r>
              <a:rPr lang="en" sz="2800" b="1">
                <a:latin typeface="Oswald"/>
                <a:ea typeface="Oswald"/>
                <a:cs typeface="Oswald"/>
                <a:sym typeface="Oswald"/>
              </a:rPr>
              <a:t>3 years </a:t>
            </a:r>
            <a:r>
              <a:rPr lang="en" sz="2800">
                <a:latin typeface="Oswald"/>
                <a:ea typeface="Oswald"/>
                <a:cs typeface="Oswald"/>
                <a:sym typeface="Oswald"/>
              </a:rPr>
              <a:t>from completion of sentence for </a:t>
            </a:r>
            <a:r>
              <a:rPr lang="en" sz="2800" b="1">
                <a:latin typeface="Oswald"/>
                <a:ea typeface="Oswald"/>
                <a:cs typeface="Oswald"/>
                <a:sym typeface="Oswald"/>
              </a:rPr>
              <a:t>misdemeanor</a:t>
            </a:r>
            <a:r>
              <a:rPr lang="en" sz="2800">
                <a:latin typeface="Oswald"/>
                <a:ea typeface="Oswald"/>
                <a:cs typeface="Oswald"/>
                <a:sym typeface="Oswald"/>
              </a:rPr>
              <a:t>, </a:t>
            </a:r>
            <a:r>
              <a:rPr lang="en" sz="2800" b="1">
                <a:latin typeface="Oswald"/>
                <a:ea typeface="Oswald"/>
                <a:cs typeface="Oswald"/>
                <a:sym typeface="Oswald"/>
              </a:rPr>
              <a:t>7 years</a:t>
            </a:r>
            <a:r>
              <a:rPr lang="en" sz="2800">
                <a:latin typeface="Oswald"/>
                <a:ea typeface="Oswald"/>
                <a:cs typeface="Oswald"/>
                <a:sym typeface="Oswald"/>
              </a:rPr>
              <a:t> for </a:t>
            </a:r>
            <a:r>
              <a:rPr lang="en" sz="2800" b="1">
                <a:latin typeface="Oswald"/>
                <a:ea typeface="Oswald"/>
                <a:cs typeface="Oswald"/>
                <a:sym typeface="Oswald"/>
              </a:rPr>
              <a:t>felony</a:t>
            </a:r>
            <a:r>
              <a:rPr lang="en" sz="2800">
                <a:latin typeface="Oswald"/>
                <a:ea typeface="Oswald"/>
                <a:cs typeface="Oswald"/>
                <a:sym typeface="Oswald"/>
              </a:rPr>
              <a:t>, with no intervening criminality</a:t>
            </a:r>
            <a:endParaRPr sz="2800">
              <a:latin typeface="Oswald"/>
              <a:ea typeface="Oswald"/>
              <a:cs typeface="Oswald"/>
              <a:sym typeface="Oswald"/>
            </a:endParaRPr>
          </a:p>
          <a:p>
            <a:pPr marL="457200" lvl="0" indent="-406400" algn="l" rtl="0">
              <a:lnSpc>
                <a:spcPct val="115000"/>
              </a:lnSpc>
              <a:spcBef>
                <a:spcPts val="0"/>
              </a:spcBef>
              <a:spcAft>
                <a:spcPts val="0"/>
              </a:spcAft>
              <a:buClr>
                <a:srgbClr val="000000"/>
              </a:buClr>
              <a:buSzPts val="2800"/>
              <a:buFont typeface="Oswald"/>
              <a:buChar char="●"/>
            </a:pPr>
            <a:r>
              <a:rPr lang="en" sz="2800">
                <a:latin typeface="Oswald"/>
                <a:ea typeface="Oswald"/>
                <a:cs typeface="Oswald"/>
                <a:sym typeface="Oswald"/>
              </a:rPr>
              <a:t>2019 amendment added stealing as an expungeable offense</a:t>
            </a:r>
            <a:endParaRPr sz="2800">
              <a:latin typeface="Oswald"/>
              <a:ea typeface="Oswald"/>
              <a:cs typeface="Oswald"/>
              <a:sym typeface="Oswald"/>
            </a:endParaRPr>
          </a:p>
        </p:txBody>
      </p:sp>
      <p:sp>
        <p:nvSpPr>
          <p:cNvPr id="99" name="Google Shape;99;p18"/>
          <p:cNvSpPr txBox="1"/>
          <p:nvPr/>
        </p:nvSpPr>
        <p:spPr>
          <a:xfrm>
            <a:off x="6401625" y="4697575"/>
            <a:ext cx="24309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Roboto"/>
                <a:ea typeface="Roboto"/>
                <a:cs typeface="Roboto"/>
                <a:sym typeface="Roboto"/>
              </a:rPr>
              <a:t>Mo. Rev. Stat. § 610.140 </a:t>
            </a:r>
            <a:endParaRPr>
              <a:solidFill>
                <a:srgbClr val="0000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18667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Oswald"/>
                <a:ea typeface="Oswald"/>
                <a:cs typeface="Oswald"/>
                <a:sym typeface="Oswald"/>
              </a:rPr>
              <a:t>But Significant Limitations</a:t>
            </a:r>
            <a:endParaRPr sz="6000">
              <a:latin typeface="Oswald"/>
              <a:ea typeface="Oswald"/>
              <a:cs typeface="Oswald"/>
              <a:sym typeface="Oswald"/>
            </a:endParaRPr>
          </a:p>
        </p:txBody>
      </p:sp>
      <p:sp>
        <p:nvSpPr>
          <p:cNvPr id="105" name="Google Shape;105;p19"/>
          <p:cNvSpPr txBox="1"/>
          <p:nvPr/>
        </p:nvSpPr>
        <p:spPr>
          <a:xfrm>
            <a:off x="311700" y="1364700"/>
            <a:ext cx="8520600" cy="37788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rgbClr val="000000"/>
              </a:buClr>
              <a:buSzPts val="2600"/>
              <a:buFont typeface="Oswald"/>
              <a:buChar char="●"/>
            </a:pPr>
            <a:r>
              <a:rPr lang="en" sz="2600">
                <a:latin typeface="Oswald"/>
                <a:ea typeface="Oswald"/>
                <a:cs typeface="Oswald"/>
                <a:sym typeface="Oswald"/>
              </a:rPr>
              <a:t>Eleven categories of crimes excluded</a:t>
            </a:r>
            <a:endParaRPr sz="2600">
              <a:latin typeface="Oswald"/>
              <a:ea typeface="Oswald"/>
              <a:cs typeface="Oswald"/>
              <a:sym typeface="Oswald"/>
            </a:endParaRPr>
          </a:p>
          <a:p>
            <a:pPr marL="457200" lvl="0" indent="-393700" algn="l" rtl="0">
              <a:lnSpc>
                <a:spcPct val="115000"/>
              </a:lnSpc>
              <a:spcBef>
                <a:spcPts val="0"/>
              </a:spcBef>
              <a:spcAft>
                <a:spcPts val="0"/>
              </a:spcAft>
              <a:buClr>
                <a:srgbClr val="000000"/>
              </a:buClr>
              <a:buSzPts val="2600"/>
              <a:buFont typeface="Oswald"/>
              <a:buChar char="●"/>
            </a:pPr>
            <a:r>
              <a:rPr lang="en" sz="2600">
                <a:latin typeface="Oswald"/>
                <a:ea typeface="Oswald"/>
                <a:cs typeface="Oswald"/>
                <a:sym typeface="Oswald"/>
              </a:rPr>
              <a:t>Lifetime l</a:t>
            </a:r>
            <a:r>
              <a:rPr lang="en" sz="2600">
                <a:solidFill>
                  <a:srgbClr val="000000"/>
                </a:solidFill>
                <a:latin typeface="Oswald"/>
                <a:ea typeface="Oswald"/>
                <a:cs typeface="Oswald"/>
                <a:sym typeface="Oswald"/>
              </a:rPr>
              <a:t>imits on number of convictions that can be expunged:</a:t>
            </a:r>
            <a:endParaRPr sz="2600">
              <a:solidFill>
                <a:srgbClr val="000000"/>
              </a:solidFill>
              <a:latin typeface="Oswald"/>
              <a:ea typeface="Oswald"/>
              <a:cs typeface="Oswald"/>
              <a:sym typeface="Oswald"/>
            </a:endParaRPr>
          </a:p>
          <a:p>
            <a:pPr marL="914400" lvl="1" indent="-393700" algn="l" rtl="0">
              <a:lnSpc>
                <a:spcPct val="115000"/>
              </a:lnSpc>
              <a:spcBef>
                <a:spcPts val="0"/>
              </a:spcBef>
              <a:spcAft>
                <a:spcPts val="0"/>
              </a:spcAft>
              <a:buClr>
                <a:srgbClr val="000000"/>
              </a:buClr>
              <a:buSzPts val="2600"/>
              <a:buFont typeface="Playfair Display"/>
              <a:buChar char="○"/>
            </a:pPr>
            <a:r>
              <a:rPr lang="en" sz="2600" b="1">
                <a:solidFill>
                  <a:srgbClr val="000000"/>
                </a:solidFill>
                <a:latin typeface="Oswald"/>
                <a:ea typeface="Oswald"/>
                <a:cs typeface="Oswald"/>
                <a:sym typeface="Oswald"/>
              </a:rPr>
              <a:t>1 felony</a:t>
            </a:r>
            <a:r>
              <a:rPr lang="en" sz="2600">
                <a:solidFill>
                  <a:srgbClr val="000000"/>
                </a:solidFill>
                <a:latin typeface="Oswald"/>
                <a:ea typeface="Oswald"/>
                <a:cs typeface="Oswald"/>
                <a:sym typeface="Oswald"/>
              </a:rPr>
              <a:t> conviction </a:t>
            </a:r>
            <a:endParaRPr sz="2600">
              <a:solidFill>
                <a:srgbClr val="000000"/>
              </a:solidFill>
              <a:latin typeface="Oswald"/>
              <a:ea typeface="Oswald"/>
              <a:cs typeface="Oswald"/>
              <a:sym typeface="Oswald"/>
            </a:endParaRPr>
          </a:p>
          <a:p>
            <a:pPr marL="914400" lvl="1" indent="-393700" algn="l" rtl="0">
              <a:lnSpc>
                <a:spcPct val="115000"/>
              </a:lnSpc>
              <a:spcBef>
                <a:spcPts val="0"/>
              </a:spcBef>
              <a:spcAft>
                <a:spcPts val="0"/>
              </a:spcAft>
              <a:buClr>
                <a:srgbClr val="000000"/>
              </a:buClr>
              <a:buSzPts val="2600"/>
              <a:buFont typeface="Playfair Display"/>
              <a:buChar char="○"/>
            </a:pPr>
            <a:r>
              <a:rPr lang="en" sz="2600" b="1">
                <a:solidFill>
                  <a:srgbClr val="000000"/>
                </a:solidFill>
                <a:latin typeface="Oswald"/>
                <a:ea typeface="Oswald"/>
                <a:cs typeface="Oswald"/>
                <a:sym typeface="Oswald"/>
              </a:rPr>
              <a:t>2 misdemeanors</a:t>
            </a:r>
            <a:r>
              <a:rPr lang="en" sz="2600">
                <a:solidFill>
                  <a:srgbClr val="000000"/>
                </a:solidFill>
                <a:latin typeface="Oswald"/>
                <a:ea typeface="Oswald"/>
                <a:cs typeface="Oswald"/>
                <a:sym typeface="Oswald"/>
              </a:rPr>
              <a:t> or ordinances with jail time</a:t>
            </a:r>
            <a:endParaRPr sz="2600">
              <a:solidFill>
                <a:srgbClr val="000000"/>
              </a:solidFill>
              <a:latin typeface="Oswald"/>
              <a:ea typeface="Oswald"/>
              <a:cs typeface="Oswald"/>
              <a:sym typeface="Oswald"/>
            </a:endParaRPr>
          </a:p>
          <a:p>
            <a:pPr marL="914400" lvl="1" indent="-393700" algn="l" rtl="0">
              <a:lnSpc>
                <a:spcPct val="115000"/>
              </a:lnSpc>
              <a:spcBef>
                <a:spcPts val="0"/>
              </a:spcBef>
              <a:spcAft>
                <a:spcPts val="0"/>
              </a:spcAft>
              <a:buClr>
                <a:srgbClr val="000000"/>
              </a:buClr>
              <a:buSzPts val="2600"/>
              <a:buFont typeface="Playfair Display"/>
              <a:buChar char="○"/>
            </a:pPr>
            <a:r>
              <a:rPr lang="en" sz="2600" b="1">
                <a:solidFill>
                  <a:srgbClr val="000000"/>
                </a:solidFill>
                <a:latin typeface="Oswald"/>
                <a:ea typeface="Oswald"/>
                <a:cs typeface="Oswald"/>
                <a:sym typeface="Oswald"/>
              </a:rPr>
              <a:t>No limit </a:t>
            </a:r>
            <a:r>
              <a:rPr lang="en" sz="2600">
                <a:solidFill>
                  <a:srgbClr val="000000"/>
                </a:solidFill>
                <a:latin typeface="Oswald"/>
                <a:ea typeface="Oswald"/>
                <a:cs typeface="Oswald"/>
                <a:sym typeface="Oswald"/>
              </a:rPr>
              <a:t>on</a:t>
            </a:r>
            <a:r>
              <a:rPr lang="en" sz="2600" b="1">
                <a:solidFill>
                  <a:srgbClr val="000000"/>
                </a:solidFill>
                <a:latin typeface="Oswald"/>
                <a:ea typeface="Oswald"/>
                <a:cs typeface="Oswald"/>
                <a:sym typeface="Oswald"/>
              </a:rPr>
              <a:t> infractions</a:t>
            </a:r>
            <a:r>
              <a:rPr lang="en" sz="2600">
                <a:solidFill>
                  <a:srgbClr val="000000"/>
                </a:solidFill>
                <a:latin typeface="Oswald"/>
                <a:ea typeface="Oswald"/>
                <a:cs typeface="Oswald"/>
                <a:sym typeface="Oswald"/>
              </a:rPr>
              <a:t> </a:t>
            </a:r>
            <a:endParaRPr sz="2600">
              <a:solidFill>
                <a:srgbClr val="000000"/>
              </a:solidFill>
              <a:latin typeface="Oswald"/>
              <a:ea typeface="Oswald"/>
              <a:cs typeface="Oswald"/>
              <a:sym typeface="Oswald"/>
            </a:endParaRPr>
          </a:p>
          <a:p>
            <a:pPr marL="457200" lvl="0" indent="-393700" algn="l" rtl="0">
              <a:lnSpc>
                <a:spcPct val="115000"/>
              </a:lnSpc>
              <a:spcBef>
                <a:spcPts val="0"/>
              </a:spcBef>
              <a:spcAft>
                <a:spcPts val="0"/>
              </a:spcAft>
              <a:buClr>
                <a:srgbClr val="000000"/>
              </a:buClr>
              <a:buSzPts val="2600"/>
              <a:buFont typeface="Playfair Display"/>
              <a:buChar char="●"/>
            </a:pPr>
            <a:r>
              <a:rPr lang="en" sz="2600">
                <a:latin typeface="Oswald"/>
                <a:ea typeface="Oswald"/>
                <a:cs typeface="Oswald"/>
                <a:sym typeface="Oswald"/>
              </a:rPr>
              <a:t>Can only answer “No” if question relates to convictions, not arrests or charges</a:t>
            </a:r>
            <a:endParaRPr sz="2600">
              <a:latin typeface="Oswald"/>
              <a:ea typeface="Oswald"/>
              <a:cs typeface="Oswald"/>
              <a:sym typeface="Oswald"/>
            </a:endParaRPr>
          </a:p>
        </p:txBody>
      </p:sp>
      <p:sp>
        <p:nvSpPr>
          <p:cNvPr id="106" name="Google Shape;106;p19"/>
          <p:cNvSpPr txBox="1"/>
          <p:nvPr/>
        </p:nvSpPr>
        <p:spPr>
          <a:xfrm>
            <a:off x="6279225" y="4653175"/>
            <a:ext cx="22539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Roboto"/>
                <a:ea typeface="Roboto"/>
                <a:cs typeface="Roboto"/>
                <a:sym typeface="Roboto"/>
              </a:rPr>
              <a:t>Mo. Rev. Stat. § 610.140 </a:t>
            </a:r>
            <a:endParaRPr>
              <a:solidFill>
                <a:srgbClr val="0000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40625" y="1003250"/>
            <a:ext cx="4188600" cy="31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Oswald"/>
                <a:ea typeface="Oswald"/>
                <a:cs typeface="Oswald"/>
                <a:sym typeface="Oswald"/>
              </a:rPr>
              <a:t>Law, Tech, &amp; Public Policy: The Beginning</a:t>
            </a:r>
            <a:endParaRPr sz="6000">
              <a:latin typeface="Oswald"/>
              <a:ea typeface="Oswald"/>
              <a:cs typeface="Oswald"/>
              <a:sym typeface="Oswald"/>
            </a:endParaRPr>
          </a:p>
        </p:txBody>
      </p:sp>
      <p:sp>
        <p:nvSpPr>
          <p:cNvPr id="112" name="Google Shape;112;p20"/>
          <p:cNvSpPr txBox="1">
            <a:spLocks noGrp="1"/>
          </p:cNvSpPr>
          <p:nvPr>
            <p:ph type="body" idx="1"/>
          </p:nvPr>
        </p:nvSpPr>
        <p:spPr>
          <a:xfrm>
            <a:off x="4255425" y="189175"/>
            <a:ext cx="4888500" cy="44550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rgbClr val="000000"/>
              </a:buClr>
              <a:buSzPts val="2800"/>
              <a:buFont typeface="Oswald"/>
              <a:buChar char="●"/>
            </a:pPr>
            <a:r>
              <a:rPr lang="en" sz="2800">
                <a:solidFill>
                  <a:srgbClr val="000000"/>
                </a:solidFill>
                <a:latin typeface="Oswald"/>
                <a:ea typeface="Oswald"/>
                <a:cs typeface="Oswald"/>
                <a:sym typeface="Oswald"/>
              </a:rPr>
              <a:t>Initial goals: Develop tech for online expungement to help people who can’t afford lawyers</a:t>
            </a:r>
            <a:endParaRPr sz="2800">
              <a:solidFill>
                <a:srgbClr val="000000"/>
              </a:solidFill>
              <a:latin typeface="Oswald"/>
              <a:ea typeface="Oswald"/>
              <a:cs typeface="Oswald"/>
              <a:sym typeface="Oswald"/>
            </a:endParaRPr>
          </a:p>
          <a:p>
            <a:pPr marL="457200" lvl="0" indent="-406400" algn="l" rtl="0">
              <a:spcBef>
                <a:spcPts val="0"/>
              </a:spcBef>
              <a:spcAft>
                <a:spcPts val="0"/>
              </a:spcAft>
              <a:buClr>
                <a:srgbClr val="000000"/>
              </a:buClr>
              <a:buSzPts val="2800"/>
              <a:buFont typeface="Oswald"/>
              <a:buChar char="●"/>
            </a:pPr>
            <a:r>
              <a:rPr lang="en" sz="2800">
                <a:solidFill>
                  <a:srgbClr val="000000"/>
                </a:solidFill>
                <a:latin typeface="Oswald"/>
                <a:ea typeface="Oswald"/>
                <a:cs typeface="Oswald"/>
                <a:sym typeface="Oswald"/>
              </a:rPr>
              <a:t>But statute too complicated</a:t>
            </a:r>
            <a:endParaRPr sz="2800">
              <a:solidFill>
                <a:srgbClr val="000000"/>
              </a:solidFill>
              <a:latin typeface="Oswald"/>
              <a:ea typeface="Oswald"/>
              <a:cs typeface="Oswald"/>
              <a:sym typeface="Oswald"/>
            </a:endParaRPr>
          </a:p>
          <a:p>
            <a:pPr marL="457200" lvl="0" indent="-406400" algn="l" rtl="0">
              <a:spcBef>
                <a:spcPts val="0"/>
              </a:spcBef>
              <a:spcAft>
                <a:spcPts val="0"/>
              </a:spcAft>
              <a:buClr>
                <a:srgbClr val="000000"/>
              </a:buClr>
              <a:buSzPts val="2800"/>
              <a:buFont typeface="Oswald"/>
              <a:buChar char="●"/>
            </a:pPr>
            <a:r>
              <a:rPr lang="en" sz="2800">
                <a:solidFill>
                  <a:srgbClr val="000000"/>
                </a:solidFill>
                <a:latin typeface="Oswald"/>
                <a:ea typeface="Oswald"/>
                <a:cs typeface="Oswald"/>
                <a:sym typeface="Oswald"/>
              </a:rPr>
              <a:t>So create tech to support an expungement clinic to serve people of low and moderate means until online expungement possible</a:t>
            </a:r>
            <a:endParaRPr sz="2800">
              <a:solidFill>
                <a:srgbClr val="000000"/>
              </a:solidFill>
              <a:latin typeface="Oswald"/>
              <a:ea typeface="Oswald"/>
              <a:cs typeface="Oswald"/>
              <a:sym typeface="Oswald"/>
            </a:endParaRPr>
          </a:p>
          <a:p>
            <a:pPr marL="0" lvl="0" indent="0" algn="l" rtl="0">
              <a:spcBef>
                <a:spcPts val="1600"/>
              </a:spcBef>
              <a:spcAft>
                <a:spcPts val="1600"/>
              </a:spcAft>
              <a:buNone/>
            </a:pPr>
            <a:endParaRPr sz="3000">
              <a:solidFill>
                <a:srgbClr val="000000"/>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25" y="1013900"/>
            <a:ext cx="3706500" cy="317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Oswald"/>
                <a:ea typeface="Oswald"/>
                <a:cs typeface="Oswald"/>
                <a:sym typeface="Oswald"/>
              </a:rPr>
              <a:t>LT&amp;PP</a:t>
            </a:r>
            <a:endParaRPr sz="6000">
              <a:latin typeface="Oswald"/>
              <a:ea typeface="Oswald"/>
              <a:cs typeface="Oswald"/>
              <a:sym typeface="Oswald"/>
            </a:endParaRPr>
          </a:p>
          <a:p>
            <a:pPr marL="0" lvl="0" indent="0" algn="l" rtl="0">
              <a:spcBef>
                <a:spcPts val="0"/>
              </a:spcBef>
              <a:spcAft>
                <a:spcPts val="0"/>
              </a:spcAft>
              <a:buNone/>
            </a:pPr>
            <a:r>
              <a:rPr lang="en" sz="6000">
                <a:latin typeface="Oswald"/>
                <a:ea typeface="Oswald"/>
                <a:cs typeface="Oswald"/>
                <a:sym typeface="Oswald"/>
              </a:rPr>
              <a:t>Spring 2019</a:t>
            </a:r>
            <a:endParaRPr sz="6000">
              <a:latin typeface="Oswald"/>
              <a:ea typeface="Oswald"/>
              <a:cs typeface="Oswald"/>
              <a:sym typeface="Oswald"/>
            </a:endParaRPr>
          </a:p>
        </p:txBody>
      </p:sp>
      <p:sp>
        <p:nvSpPr>
          <p:cNvPr id="118" name="Google Shape;118;p21"/>
          <p:cNvSpPr txBox="1">
            <a:spLocks noGrp="1"/>
          </p:cNvSpPr>
          <p:nvPr>
            <p:ph type="body" idx="1"/>
          </p:nvPr>
        </p:nvSpPr>
        <p:spPr>
          <a:xfrm>
            <a:off x="4420800" y="189175"/>
            <a:ext cx="4723200" cy="4203900"/>
          </a:xfrm>
          <a:prstGeom prst="rect">
            <a:avLst/>
          </a:prstGeom>
        </p:spPr>
        <p:txBody>
          <a:bodyPr spcFirstLastPara="1" wrap="square" lIns="91425" tIns="91425" rIns="91425" bIns="91425" anchor="t" anchorCtr="0">
            <a:noAutofit/>
          </a:bodyPr>
          <a:lstStyle/>
          <a:p>
            <a:pPr marL="457200" lvl="0" indent="-450850" algn="l" rtl="0">
              <a:spcBef>
                <a:spcPts val="0"/>
              </a:spcBef>
              <a:spcAft>
                <a:spcPts val="0"/>
              </a:spcAft>
              <a:buClr>
                <a:srgbClr val="000000"/>
              </a:buClr>
              <a:buSzPts val="3500"/>
              <a:buFont typeface="Oswald"/>
              <a:buChar char="●"/>
            </a:pPr>
            <a:r>
              <a:rPr lang="en" sz="3500">
                <a:solidFill>
                  <a:srgbClr val="000000"/>
                </a:solidFill>
                <a:latin typeface="Oswald"/>
                <a:ea typeface="Oswald"/>
                <a:cs typeface="Oswald"/>
                <a:sym typeface="Oswald"/>
              </a:rPr>
              <a:t>Informational Sessions</a:t>
            </a:r>
            <a:endParaRPr sz="3500">
              <a:solidFill>
                <a:srgbClr val="000000"/>
              </a:solidFill>
              <a:latin typeface="Oswald"/>
              <a:ea typeface="Oswald"/>
              <a:cs typeface="Oswald"/>
              <a:sym typeface="Oswald"/>
            </a:endParaRPr>
          </a:p>
          <a:p>
            <a:pPr marL="457200" lvl="0" indent="-450850" algn="l" rtl="0">
              <a:spcBef>
                <a:spcPts val="0"/>
              </a:spcBef>
              <a:spcAft>
                <a:spcPts val="0"/>
              </a:spcAft>
              <a:buClr>
                <a:srgbClr val="000000"/>
              </a:buClr>
              <a:buSzPts val="3500"/>
              <a:buFont typeface="Oswald"/>
              <a:buChar char="●"/>
            </a:pPr>
            <a:r>
              <a:rPr lang="en" sz="3500">
                <a:solidFill>
                  <a:srgbClr val="000000"/>
                </a:solidFill>
                <a:latin typeface="Oswald"/>
                <a:ea typeface="Oswald"/>
                <a:cs typeface="Oswald"/>
                <a:sym typeface="Oswald"/>
              </a:rPr>
              <a:t>Website Development</a:t>
            </a:r>
            <a:endParaRPr sz="3500">
              <a:solidFill>
                <a:srgbClr val="000000"/>
              </a:solidFill>
              <a:latin typeface="Oswald"/>
              <a:ea typeface="Oswald"/>
              <a:cs typeface="Oswald"/>
              <a:sym typeface="Oswald"/>
            </a:endParaRPr>
          </a:p>
          <a:p>
            <a:pPr marL="914400" lvl="1" indent="-450850" algn="l" rtl="0">
              <a:spcBef>
                <a:spcPts val="0"/>
              </a:spcBef>
              <a:spcAft>
                <a:spcPts val="0"/>
              </a:spcAft>
              <a:buClr>
                <a:srgbClr val="000000"/>
              </a:buClr>
              <a:buSzPts val="3500"/>
              <a:buFont typeface="Oswald"/>
              <a:buChar char="○"/>
            </a:pPr>
            <a:r>
              <a:rPr lang="en" sz="3500">
                <a:solidFill>
                  <a:srgbClr val="000000"/>
                </a:solidFill>
                <a:latin typeface="Oswald"/>
                <a:ea typeface="Oswald"/>
                <a:cs typeface="Oswald"/>
                <a:sym typeface="Oswald"/>
              </a:rPr>
              <a:t>UX Testing</a:t>
            </a:r>
            <a:endParaRPr sz="3500">
              <a:solidFill>
                <a:srgbClr val="000000"/>
              </a:solidFill>
              <a:latin typeface="Oswald"/>
              <a:ea typeface="Oswald"/>
              <a:cs typeface="Oswald"/>
              <a:sym typeface="Oswald"/>
            </a:endParaRPr>
          </a:p>
          <a:p>
            <a:pPr marL="457200" lvl="0" indent="-450850" algn="l" rtl="0">
              <a:spcBef>
                <a:spcPts val="0"/>
              </a:spcBef>
              <a:spcAft>
                <a:spcPts val="0"/>
              </a:spcAft>
              <a:buClr>
                <a:srgbClr val="000000"/>
              </a:buClr>
              <a:buSzPts val="3500"/>
              <a:buFont typeface="Oswald"/>
              <a:buChar char="●"/>
            </a:pPr>
            <a:r>
              <a:rPr lang="en" sz="3500">
                <a:solidFill>
                  <a:srgbClr val="000000"/>
                </a:solidFill>
                <a:latin typeface="Oswald"/>
                <a:ea typeface="Oswald"/>
                <a:cs typeface="Oswald"/>
                <a:sym typeface="Oswald"/>
              </a:rPr>
              <a:t>Case Management System</a:t>
            </a:r>
            <a:endParaRPr sz="3500">
              <a:solidFill>
                <a:srgbClr val="000000"/>
              </a:solidFill>
              <a:latin typeface="Oswald"/>
              <a:ea typeface="Oswald"/>
              <a:cs typeface="Oswald"/>
              <a:sym typeface="Oswald"/>
            </a:endParaRPr>
          </a:p>
          <a:p>
            <a:pPr marL="457200" lvl="0" indent="-450850" algn="l" rtl="0">
              <a:spcBef>
                <a:spcPts val="0"/>
              </a:spcBef>
              <a:spcAft>
                <a:spcPts val="0"/>
              </a:spcAft>
              <a:buClr>
                <a:srgbClr val="000000"/>
              </a:buClr>
              <a:buSzPts val="3500"/>
              <a:buFont typeface="Oswald"/>
              <a:buChar char="●"/>
            </a:pPr>
            <a:r>
              <a:rPr lang="en" sz="3500">
                <a:solidFill>
                  <a:srgbClr val="000000"/>
                </a:solidFill>
                <a:latin typeface="Oswald"/>
                <a:ea typeface="Oswald"/>
                <a:cs typeface="Oswald"/>
                <a:sym typeface="Oswald"/>
              </a:rPr>
              <a:t>Expungement Day</a:t>
            </a:r>
            <a:endParaRPr sz="3500">
              <a:solidFill>
                <a:srgbClr val="000000"/>
              </a:solidFill>
              <a:latin typeface="Oswald"/>
              <a:ea typeface="Oswald"/>
              <a:cs typeface="Oswald"/>
              <a:sym typeface="Oswald"/>
            </a:endParaRPr>
          </a:p>
          <a:p>
            <a:pPr marL="457200" lvl="0" indent="-450850" algn="l" rtl="0">
              <a:spcBef>
                <a:spcPts val="0"/>
              </a:spcBef>
              <a:spcAft>
                <a:spcPts val="0"/>
              </a:spcAft>
              <a:buClr>
                <a:srgbClr val="000000"/>
              </a:buClr>
              <a:buSzPts val="3500"/>
              <a:buFont typeface="Oswald"/>
              <a:buChar char="●"/>
            </a:pPr>
            <a:r>
              <a:rPr lang="en" sz="3500">
                <a:solidFill>
                  <a:srgbClr val="000000"/>
                </a:solidFill>
                <a:latin typeface="Oswald"/>
                <a:ea typeface="Oswald"/>
                <a:cs typeface="Oswald"/>
                <a:sym typeface="Oswald"/>
              </a:rPr>
              <a:t>Candidate Backlog</a:t>
            </a:r>
            <a:endParaRPr sz="3500">
              <a:solidFill>
                <a:srgbClr val="000000"/>
              </a:solidFill>
              <a:latin typeface="Oswald"/>
              <a:ea typeface="Oswald"/>
              <a:cs typeface="Oswald"/>
              <a:sym typeface="Oswald"/>
            </a:endParaRPr>
          </a:p>
          <a:p>
            <a:pPr marL="0" lvl="0" indent="0" algn="l" rtl="0">
              <a:spcBef>
                <a:spcPts val="1600"/>
              </a:spcBef>
              <a:spcAft>
                <a:spcPts val="1600"/>
              </a:spcAft>
              <a:buNone/>
            </a:pPr>
            <a:endParaRPr sz="3000">
              <a:solidFill>
                <a:srgbClr val="000000"/>
              </a:solidFill>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2138</Words>
  <Application>Microsoft Office PowerPoint</Application>
  <PresentationFormat>On-screen Show (16:9)</PresentationFormat>
  <Paragraphs>198</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Roboto</vt:lpstr>
      <vt:lpstr>Georgia</vt:lpstr>
      <vt:lpstr>Oswald</vt:lpstr>
      <vt:lpstr>Arial</vt:lpstr>
      <vt:lpstr>Merriweather</vt:lpstr>
      <vt:lpstr>Playfair Display</vt:lpstr>
      <vt:lpstr>Paradigm</vt:lpstr>
      <vt:lpstr>Clear My Record Expungement Project</vt:lpstr>
      <vt:lpstr>Who are we? </vt:lpstr>
      <vt:lpstr>The Punishment that Never Ends</vt:lpstr>
      <vt:lpstr>Race, Poverty, and Punishment </vt:lpstr>
      <vt:lpstr>What is Expungement? </vt:lpstr>
      <vt:lpstr>2018: Expanded Expungement</vt:lpstr>
      <vt:lpstr>But Significant Limitations</vt:lpstr>
      <vt:lpstr>Law, Tech, &amp; Public Policy: The Beginning</vt:lpstr>
      <vt:lpstr>LT&amp;PP Spring 2019</vt:lpstr>
      <vt:lpstr>Case Management System</vt:lpstr>
      <vt:lpstr>Clinic App</vt:lpstr>
      <vt:lpstr>LT&amp;PP Fall 2019</vt:lpstr>
      <vt:lpstr>PowerPoint Presentation</vt:lpstr>
      <vt:lpstr>Problems with the Current Statute</vt:lpstr>
      <vt:lpstr>Why is Data So Important?  The Clean Period</vt:lpstr>
      <vt:lpstr>LT&amp;PP Legislative Workshop</vt:lpstr>
      <vt:lpstr>Legislative Support </vt:lpstr>
      <vt:lpstr>PowerPoint Presentation</vt:lpstr>
      <vt:lpstr>PowerPoint Presentation</vt:lpstr>
      <vt:lpstr>Access to Data: In Bulk</vt:lpstr>
      <vt:lpstr>Primary Substantive Changes</vt:lpstr>
      <vt:lpstr>Expungement of Criminal Convictions:  Empirical Study in Michigan</vt:lpstr>
      <vt:lpstr>Clean Slate </vt:lpstr>
      <vt:lpstr>OUR  2020 GOALS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 My Record Expungement Project</dc:title>
  <dc:creator>PC</dc:creator>
  <cp:lastModifiedBy>PC</cp:lastModifiedBy>
  <cp:revision>1</cp:revision>
  <dcterms:modified xsi:type="dcterms:W3CDTF">2020-03-19T16:35:05Z</dcterms:modified>
</cp:coreProperties>
</file>